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txt" ContentType="text/plain"/>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embeddedFontLst>
    <p:embeddedFont>
      <p:font typeface="Broksoft Geist 400"/>
      <p:regular r:id="rId201314"/>
    </p:embeddedFont>
    <p:embeddedFont>
      <p:font typeface="Broksoft Geist 550"/>
      <p:regular r:id="rId201315"/>
    </p:embeddedFont>
    <p:embeddedFont>
      <p:font typeface="Broksoft Geist 650"/>
      <p:regular r:id="rId2013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s>
</file>

<file path=ppt/fonts/OFL.txt>Copyright 2024 The Geist Project Authors (https://github.com/vercel/geist-font) Geist-Italic[wght].ttf: Copyright 2024 The Geist Project Authors (https://github.com/vercel/geist-font)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Broksoft предназначен для ежедневной работы профессионального участника финансового рынка: от клиентского поручения до учёта и отчётности. Состав платформы подбирается под вид деятельности, классы активов и операционную модель компании. На первой встрече мы определяем, какие процессы важнее всего для вашей команды и какие подразделения будут работать в системе.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Клиент начинает взаимодействие с обращения в компанию или самостоятельной регистрации на сайте. При онлайн-регистрации он подтверждает электронную почту и получает доступ к личному кабинету. До завершения приёма на обслуживание кабинет используется для прохождения необходимых этапов.
Компания определяет состав анкеты, обязательные документы и порядок проверки с учётом своих процедур. Клиент предоставляет сведения и знакомится с размещёнными компанией раскрытиями рисков, политиками и соглашениями. Сотрудники рассматривают данные, результаты проверки и при необходимости запрашивают дополнения. Последовательность этапов настраивается: подписание соглашений может предшествовать проверке или следовать за ней.
Соглашения подписываются в личном кабинете с фиксацией принятой версии документа. Компания открывает и настраивает брокерский счёт, назначает тариф и определяет разрешённые типы инструментов и операции. Доступность площадок зависит от настроенных в платформе торговых инструментов и источников данных. После завершения настройки клиент подаёт поручения через тот же кабинет.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Клиент подаёт поручение в личном кабинете. Казначейство контролирует заявки и позиции через Position Control и Market Depth; исполнение может включать автоматическое или ручное сопоставление встречных заявок. Исполнение формирует транзакции, а применимые проверки комплаенса, фронт-офиса и бэк-офиса обеспечивают их проведение в учёте. Для поддерживаемых сценариев предусмотрена автоматическая валидация в соответствии с политикой компании. Расчёт комиссий связан с соответствующей операцией.
Бэк-офис отдельно подтверждает фактические расчёты и отслеживает задержки. Наступление даты валютирования само по себе не означает завершения расчёта. Закрытие дня фиксирует официальные остатки, позиции и финансовый результат; выписка за период выпускается по закрытым и актуальным данным. Эти же учётные данные используются для управленческой отчётности и регуляторных выгрузок. Состав и форматы регуляторной отчётности согласуются с учётом юрисдикции при внедрении.
Корпоративные действия образуют отдельный процесс обслуживания позиций: расчёт прав держателей, предпросмотр и применение выплат. Поддерживаются купоны, денежные дивиденды и погашения. Это события по инструментам, а не обязательный этап каждой сделки.
Компания управляет проверками и согласованиями на предусмотренных этапах. Проведённые операции корректируются допустимыми процедурами отмены или сторнирования с сохранением учётной истории.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Общие механизмы учёта сочетаются со специальными правилами классов активов. Для облигаций учитываются номинал, купон и НКД; для производных инструментов — жизненный цикл контракта; для цифровых активов — сеть, адрес и торговая модель. Набор инструментов и операций определяет нужные модули. На этапе обсуждения мы уточняем вашу текущую продуктовую линейку и планы её развития.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Неизменяемая главная книга сохраняет учётную историю, а допустимые исправления отражаются через сторнирующие записи. Позиции учитываются по лотам; на счёте выбирается средняя себестоимость или FIFO. Закрытие дня фиксирует официальную оценку и остатки. Если операция меняет прошлый период, система отмечает затронутые закрытые дни для пересчёта. Это позволяет разделять текущие оперативные данные и отчётное состояние на определённую дату.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Тарифные планы назначаются клиенту или счёту с датой начала действия. При изменении условий сохраняется история версий, а прежние начисления используют действовавшую ставку. В зависимости от правила доступны процент, фиксированная сумма, ставка за единицу, ступенчатая шкала, минимумы и максимумы. Для депозитарных комиссий учитывается фактическое место хранения. Какие клиентские условия и исключения наиболее важны в вашей практике?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Контроль строится вокруг применимых правил и полномочий. Настройки независимого подтверждения учитывают тип, сумму и источник операции. KYC и мониторинг формируют рабочие задачи и материалы для рассмотрения, а решения принимают уполномоченные сотрудники. Журнал аудита связывает изменения с автором и временем. Форматы регуляторной подачи и внешние шлюзы согласуются с учётом вашей юрисдикции.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Кабинет клиента использует общие с бэк-офисом учётные данные и предоставляет доступ к собственным счетам, поручениям и документам. Он поддерживает работу через браузер на телефоне. Настройки бренда охватывают логотип, домен, цветовую схему, тексты клиентских документов и заголовки отчётов. Дополнительные клиентские сценарии и индивидуальные требования к оформлению обсуждаются в рамках внедрения.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Команда брокерской компании управляет полями, тарифами и справочниками через интерфейс в пределах поддерживаемой бизнес-логики. ИИ-помощник помогает подготовить описание операции, извлечь сведения из документа и найти информацию в загруженных материалах. Результат проверяет сотрудник; расчёты и проведение выполняются по правилам учётной системы. Компания выбирает модель и лимиты использования помощника.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 API, файловый импорт и источники рыночных данных решают разные задачи обмена. Перед импортом система показывает будущие записи и строки, требующие исправления. Для котировок контролируются источник и актуальность. Конкретные внешние системы, форматы, расписания обмена и необходимые адаптеры определяются при внедрении. Какие подключения должны быть готовы к вашему запуску?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При самостоятельном размещении приложение, база данных и необходимые компоненты работают на вашей инфраструктуре. При управляемом размещении инфраструктуру обслуживает Broksoft на согласованных условиях. Выбор модели учитывает требования к данным, внутренние ИТ-ресурсы и порядок сопровождения. Ответственность сторон и передача технических данных для поддержки фиксируются отдельно.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Внедрение начинается с согласования процессов, источников данных и критериев приёмки. Далее настраиваются параметры, переносятся справочники, клиенты, счета, остатки и согласованная история. До начала эксплуатации сверяются денежные средства и позиции. Для обновлений предусмотрена репетиция миграций на копии данных. Объём истории, качество исходных материалов и интеграции определяют состав и сроки проекта.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Коммерческая конфигурация зависит от выбранных модулей и размещения. На своей инфраструктуре используется бессрочная лицензия с ежегодным сопровождением; при управляемом размещении — подписка. Актуальные варианты доступны в калькуляторе на сайте. Итоговое предложение учитывает клиентскую базу, состав поставки, внедрение и дополнительные работы. На встрече мы можем пройти конфигурацию вместе с вашей командой.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Следующий шаг — предметная встреча и демонстрация процессов, которые важны именно для вашей компании. Для подготовки полезно знать вид деятельности, юрисдикцию, классы активов, объём клиентской базы, действующие системы и необходимые подключения. На этой основе мы определим подходящую конфигурацию и предварительный состав внедрения. Документация доступна вашей операционной и ИТ-команде для подробного ознакомления.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broksoft.com/docs/#about"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9" Type="http://schemas.openxmlformats.org/officeDocument/2006/relationships/hyperlink" Target="https://broksoft.com/docs/#compliance-kyc" TargetMode="External"/><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10" Type="http://schemas.openxmlformats.org/officeDocument/2006/relationships/slideLayout" Target="../slideLayouts/slideLayout1.xml"/><Relationship Id="rId1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9" Type="http://schemas.openxmlformats.org/officeDocument/2006/relationships/hyperlink" Target="https://broksoft.com/docs/#trading-orders"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10" Type="http://schemas.openxmlformats.org/officeDocument/2006/relationships/slideLayout" Target="../slideLayouts/slideLayout1.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9" Type="http://schemas.openxmlformats.org/officeDocument/2006/relationships/hyperlink" Target="https://broksoft.com/docs/#about-who"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4" Type="http://schemas.openxmlformats.org/officeDocument/2006/relationships/hyperlink" Target="https://broksoft.com/docs/#ledger" TargetMode="External"/><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4" Type="http://schemas.openxmlformats.org/officeDocument/2006/relationships/hyperlink" Target="https://broksoft.com/docs/#fees" TargetMode="External"/><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broksoft.com/docs/#compliance"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4" Type="http://schemas.openxmlformats.org/officeDocument/2006/relationships/hyperlink" Target="https://broksoft.com/docs/#client-portal" TargetMode="External"/><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4" Type="http://schemas.openxmlformats.org/officeDocument/2006/relationships/hyperlink" Target="https://broksoft.com/docs/#config" TargetMode="External"/><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broksoft.com/docs/#data-api" TargetMode="External"/><Relationship Id="rId1" Type="http://schemas.openxmlformats.org/officeDocument/2006/relationships/image" Target="../media/image-10-1.pn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5" Type="http://schemas.openxmlformats.org/officeDocument/2006/relationships/hyperlink" Target="https://broksoft.com/docs/#delivery-install" TargetMode="External"/><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s://broksoft.com/docs/#delivery-migration" TargetMode="External"/><Relationship Id="rId1" Type="http://schemas.openxmlformats.org/officeDocument/2006/relationships/image" Target="../media/image-12-1.png"/><Relationship Id="rId2" Type="http://schemas.openxmlformats.org/officeDocument/2006/relationships/image" Target="../media/image-12-2.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s://broksoft.com/#pricing" TargetMode="External"/><Relationship Id="rId4" Type="http://schemas.openxmlformats.org/officeDocument/2006/relationships/hyperlink" Target="https://broksoft.com/docs/#delivery" TargetMode="External"/><Relationship Id="rId1" Type="http://schemas.openxmlformats.org/officeDocument/2006/relationships/image" Target="../media/image-13-1.png"/><Relationship Id="rId2" Type="http://schemas.openxmlformats.org/officeDocument/2006/relationships/image" Target="../media/image-13-2.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hyperlink" Target="mailto:info@broksoft.com?subject=Broksoft%20implementation" TargetMode="External"/><Relationship Id="rId5" Type="http://schemas.openxmlformats.org/officeDocument/2006/relationships/hyperlink" Target="https://broksoft.com/docs/" TargetMode="External"/><Relationship Id="rId6" Type="http://schemas.openxmlformats.org/officeDocument/2006/relationships/hyperlink" Target="https://broksoft.com/docs/#delivery" TargetMode="External"/><Relationship Id="rId1" Type="http://schemas.openxmlformats.org/officeDocument/2006/relationships/image" Target="../media/image-14-1.png"/><Relationship Id="rId2" Type="http://schemas.openxmlformats.org/officeDocument/2006/relationships/image" Target="../media/image-14-2.png"/><Relationship Id="rId4" Type="http://schemas.openxmlformats.org/officeDocument/2006/relationships/image" Target="../media/image-14-3.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820400" y="381000"/>
            <a:ext cx="8382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Платформа</a:t>
            </a:r>
            <a:endParaRPr lang="ru-RU" sz="1200" dirty="0"/>
          </a:p>
        </p:txBody>
      </p:sp>
      <p:sp>
        <p:nvSpPr>
          <p:cNvPr id="6" name="Text 2"/>
          <p:cNvSpPr txBox="1"/>
          <p:nvPr/>
        </p:nvSpPr>
        <p:spPr>
          <a:xfrm>
            <a:off x="533400" y="9144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Брокерские операции и учёт. Одна платформа.</a:t>
            </a:r>
            <a:endParaRPr lang="ru-RU" sz="3600" dirty="0"/>
          </a:p>
        </p:txBody>
      </p:sp>
      <p:sp>
        <p:nvSpPr>
          <p:cNvPr id="7" name="Text 3"/>
          <p:cNvSpPr txBox="1"/>
          <p:nvPr/>
        </p:nvSpPr>
        <p:spPr>
          <a:xfrm>
            <a:off x="533400" y="2333774"/>
            <a:ext cx="4381500" cy="1122105"/>
          </a:xfrm>
          <a:prstGeom prst="rect">
            <a:avLst/>
          </a:prstGeom>
          <a:noFill/>
          <a:ln/>
        </p:spPr>
        <p:txBody>
          <a:bodyPr wrap="none" lIns="0" tIns="0" rIns="0" bIns="0" rtlCol="0" anchor="t"/>
          <a:lstStyle/>
          <a:p>
            <a:pPr algn="l" indent="0" marL="0">
              <a:lnSpc>
                <a:spcPts val="2886"/>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Broksoft объединяет торговый и</a:t>
            </a:r>
            <a:endParaRPr lang="ru-RU" sz="1950" dirty="0"/>
          </a:p>
          <a:p>
            <a:pPr algn="l" indent="0" marL="0">
              <a:lnSpc>
                <a:spcPts val="2886"/>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расчётный бэк-офис, клиентский</a:t>
            </a:r>
            <a:endParaRPr lang="ru-RU" sz="1950" dirty="0"/>
          </a:p>
          <a:p>
            <a:pPr algn="l" indent="0" marL="0">
              <a:lnSpc>
                <a:spcPts val="2886"/>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кабинет, учёт, комиссии и контроль.</a:t>
            </a:r>
            <a:endParaRPr lang="ru-RU" sz="1950" dirty="0"/>
          </a:p>
        </p:txBody>
      </p:sp>
      <p:sp>
        <p:nvSpPr>
          <p:cNvPr id="8" name="Text 4"/>
          <p:cNvSpPr txBox="1"/>
          <p:nvPr/>
        </p:nvSpPr>
        <p:spPr>
          <a:xfrm>
            <a:off x="533400" y="3623518"/>
            <a:ext cx="4381500" cy="1376005"/>
          </a:xfrm>
          <a:prstGeom prst="rect">
            <a:avLst/>
          </a:prstGeom>
          <a:noFill/>
          <a:ln/>
        </p:spPr>
        <p:txBody>
          <a:bodyPr wrap="none" lIns="0" tIns="0" rIns="0" bIns="0" rtlCol="0" anchor="t"/>
          <a:lstStyle/>
          <a:p>
            <a:pPr algn="l" indent="0" marL="0">
              <a:lnSpc>
                <a:spcPts val="2664"/>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Для брокерских компаний,</a:t>
            </a:r>
            <a:endParaRPr lang="ru-RU" sz="1800" dirty="0"/>
          </a:p>
          <a:p>
            <a:pPr algn="l" indent="0" marL="0">
              <a:lnSpc>
                <a:spcPts val="2664"/>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кастодианов, управляющих и</a:t>
            </a:r>
            <a:endParaRPr lang="ru-RU" sz="1800" dirty="0"/>
          </a:p>
          <a:p>
            <a:pPr algn="l" indent="0" marL="0">
              <a:lnSpc>
                <a:spcPts val="2664"/>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поставщиков услуг виртуальных</a:t>
            </a:r>
            <a:endParaRPr lang="ru-RU" sz="1800" dirty="0"/>
          </a:p>
          <a:p>
            <a:pPr algn="l" indent="0" marL="0">
              <a:lnSpc>
                <a:spcPts val="2664"/>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активов.</a:t>
            </a:r>
            <a:endParaRPr lang="ru-RU" sz="1800" dirty="0"/>
          </a:p>
        </p:txBody>
      </p:sp>
      <p:sp>
        <p:nvSpPr>
          <p:cNvPr id="9" name="Shape 5"/>
          <p:cNvSpPr/>
          <p:nvPr/>
        </p:nvSpPr>
        <p:spPr>
          <a:xfrm>
            <a:off x="5257800" y="1635919"/>
            <a:ext cx="6400800" cy="3733800"/>
          </a:xfrm>
          <a:prstGeom prst="rect">
            <a:avLst/>
          </a:prstGeom>
          <a:solidFill>
            <a:srgbClr val="DCEEE6"/>
          </a:solidFill>
          <a:ln w="12700">
            <a:solidFill>
              <a:srgbClr val="333333">
                <a:alpha val="0"/>
              </a:srgbClr>
            </a:solidFill>
            <a:prstDash val="solid"/>
          </a:ln>
        </p:spPr>
      </p:sp>
      <p:sp>
        <p:nvSpPr>
          <p:cNvPr id="10" name="Shape 6"/>
          <p:cNvSpPr/>
          <p:nvPr/>
        </p:nvSpPr>
        <p:spPr>
          <a:xfrm>
            <a:off x="5257800" y="1635919"/>
            <a:ext cx="6400800" cy="0"/>
          </a:xfrm>
          <a:prstGeom prst="line">
            <a:avLst/>
          </a:prstGeom>
          <a:noFill/>
          <a:ln w="9525">
            <a:solidFill>
              <a:srgbClr val="BFDCCD"/>
            </a:solidFill>
            <a:prstDash val="solid"/>
          </a:ln>
        </p:spPr>
      </p:sp>
      <p:sp>
        <p:nvSpPr>
          <p:cNvPr id="11" name="Shape 7"/>
          <p:cNvSpPr/>
          <p:nvPr/>
        </p:nvSpPr>
        <p:spPr>
          <a:xfrm>
            <a:off x="11658600" y="1635919"/>
            <a:ext cx="0" cy="3733800"/>
          </a:xfrm>
          <a:prstGeom prst="line">
            <a:avLst/>
          </a:prstGeom>
          <a:noFill/>
          <a:ln w="9525">
            <a:solidFill>
              <a:srgbClr val="BFDCCD"/>
            </a:solidFill>
            <a:prstDash val="solid"/>
          </a:ln>
        </p:spPr>
      </p:sp>
      <p:sp>
        <p:nvSpPr>
          <p:cNvPr id="12" name="Shape 8"/>
          <p:cNvSpPr/>
          <p:nvPr/>
        </p:nvSpPr>
        <p:spPr>
          <a:xfrm>
            <a:off x="5257800" y="5369719"/>
            <a:ext cx="6400800" cy="0"/>
          </a:xfrm>
          <a:prstGeom prst="line">
            <a:avLst/>
          </a:prstGeom>
          <a:noFill/>
          <a:ln w="9525">
            <a:solidFill>
              <a:srgbClr val="BFDCCD"/>
            </a:solidFill>
            <a:prstDash val="solid"/>
          </a:ln>
        </p:spPr>
      </p:sp>
      <p:sp>
        <p:nvSpPr>
          <p:cNvPr id="13" name="Shape 9"/>
          <p:cNvSpPr/>
          <p:nvPr/>
        </p:nvSpPr>
        <p:spPr>
          <a:xfrm>
            <a:off x="5257800" y="1635919"/>
            <a:ext cx="0" cy="3733800"/>
          </a:xfrm>
          <a:prstGeom prst="line">
            <a:avLst/>
          </a:prstGeom>
          <a:noFill/>
          <a:ln w="9525">
            <a:solidFill>
              <a:srgbClr val="BFDCCD"/>
            </a:solidFill>
            <a:prstDash val="solid"/>
          </a:ln>
        </p:spPr>
      </p:sp>
      <p:sp>
        <p:nvSpPr>
          <p:cNvPr id="14" name="Shape 10"/>
          <p:cNvSpPr/>
          <p:nvPr/>
        </p:nvSpPr>
        <p:spPr>
          <a:xfrm>
            <a:off x="5400675" y="1778794"/>
            <a:ext cx="6115050" cy="3448050"/>
          </a:xfrm>
          <a:prstGeom prst="rect">
            <a:avLst/>
          </a:prstGeom>
          <a:solidFill>
            <a:srgbClr val="FFFFFF"/>
          </a:solidFill>
          <a:ln w="12700">
            <a:solidFill>
              <a:srgbClr val="333333">
                <a:alpha val="0"/>
              </a:srgbClr>
            </a:solidFill>
            <a:prstDash val="solid"/>
          </a:ln>
        </p:spPr>
      </p:sp>
      <p:sp>
        <p:nvSpPr>
          <p:cNvPr id="15" name="Shape 11"/>
          <p:cNvSpPr/>
          <p:nvPr/>
        </p:nvSpPr>
        <p:spPr>
          <a:xfrm>
            <a:off x="5400675" y="1778794"/>
            <a:ext cx="6115050" cy="0"/>
          </a:xfrm>
          <a:prstGeom prst="line">
            <a:avLst/>
          </a:prstGeom>
          <a:noFill/>
          <a:ln w="9525">
            <a:solidFill>
              <a:srgbClr val="E4E7E5"/>
            </a:solidFill>
            <a:prstDash val="solid"/>
          </a:ln>
        </p:spPr>
      </p:sp>
      <p:sp>
        <p:nvSpPr>
          <p:cNvPr id="16" name="Shape 12"/>
          <p:cNvSpPr/>
          <p:nvPr/>
        </p:nvSpPr>
        <p:spPr>
          <a:xfrm>
            <a:off x="11515725" y="1778794"/>
            <a:ext cx="0" cy="3448050"/>
          </a:xfrm>
          <a:prstGeom prst="line">
            <a:avLst/>
          </a:prstGeom>
          <a:noFill/>
          <a:ln w="9525">
            <a:solidFill>
              <a:srgbClr val="E4E7E5"/>
            </a:solidFill>
            <a:prstDash val="solid"/>
          </a:ln>
        </p:spPr>
      </p:sp>
      <p:sp>
        <p:nvSpPr>
          <p:cNvPr id="17" name="Shape 13"/>
          <p:cNvSpPr/>
          <p:nvPr/>
        </p:nvSpPr>
        <p:spPr>
          <a:xfrm>
            <a:off x="5400675" y="5226844"/>
            <a:ext cx="6115050" cy="0"/>
          </a:xfrm>
          <a:prstGeom prst="line">
            <a:avLst/>
          </a:prstGeom>
          <a:noFill/>
          <a:ln w="9525">
            <a:solidFill>
              <a:srgbClr val="E4E7E5"/>
            </a:solidFill>
            <a:prstDash val="solid"/>
          </a:ln>
        </p:spPr>
      </p:sp>
      <p:sp>
        <p:nvSpPr>
          <p:cNvPr id="18" name="Shape 14"/>
          <p:cNvSpPr/>
          <p:nvPr/>
        </p:nvSpPr>
        <p:spPr>
          <a:xfrm>
            <a:off x="5400675" y="1778794"/>
            <a:ext cx="0" cy="3448050"/>
          </a:xfrm>
          <a:prstGeom prst="line">
            <a:avLst/>
          </a:prstGeom>
          <a:noFill/>
          <a:ln w="9525">
            <a:solidFill>
              <a:srgbClr val="E4E7E5"/>
            </a:solidFill>
            <a:prstDash val="solid"/>
          </a:ln>
        </p:spPr>
      </p:sp>
      <p:pic>
        <p:nvPicPr>
          <p:cNvPr id="19" name="Image 2" descr="Рабочее место Broksoft: клиентские поручения и статусы исполнения.">    </p:cNvPr>
          <p:cNvPicPr>
            <a:picLocks noChangeAspect="1"/>
          </p:cNvPicPr>
          <p:nvPr/>
        </p:nvPicPr>
        <p:blipFill>
          <a:blip r:embed="rId3"/>
          <a:stretch>
            <a:fillRect/>
          </a:stretch>
        </p:blipFill>
        <p:spPr>
          <a:xfrm>
            <a:off x="5410200" y="1788319"/>
            <a:ext cx="6096000" cy="3429000"/>
          </a:xfrm>
          <a:prstGeom prst="rect">
            <a:avLst/>
          </a:prstGeom>
        </p:spPr>
      </p:pic>
      <p:sp>
        <p:nvSpPr>
          <p:cNvPr id="20" name="Text 15"/>
          <p:cNvSpPr txBox="1"/>
          <p:nvPr/>
        </p:nvSpPr>
        <p:spPr>
          <a:xfrm>
            <a:off x="5257800" y="5464969"/>
            <a:ext cx="6400800" cy="232410"/>
          </a:xfrm>
          <a:prstGeom prst="rect">
            <a:avLst/>
          </a:prstGeom>
          <a:noFill/>
          <a:ln/>
        </p:spPr>
        <p:txBody>
          <a:bodyPr wrap="none" lIns="0" tIns="0" rIns="0" bIns="0" rtlCol="0" anchor="t"/>
          <a:lstStyle/>
          <a:p>
            <a:pPr algn="l" indent="0" marL="0">
              <a:lnSpc>
                <a:spcPts val="1650"/>
              </a:lnSpc>
              <a:buNone/>
            </a:pPr>
            <a:r>
              <a:rPr lang="ru-RU" altLang="en-US" sz="1125" u="none" dirty="0">
                <a:solidFill>
                  <a:srgbClr val="626864"/>
                </a:solidFill>
                <a:latin typeface="Broksoft Geist 400" pitchFamily="34" charset="0"/>
                <a:ea typeface="Broksoft Geist 400" pitchFamily="34" charset="-122"/>
                <a:cs typeface="Broksoft Geist 400" pitchFamily="34" charset="-120"/>
              </a:rPr>
              <a:t>Реальный интерфейс · демонстрационные данные</a:t>
            </a:r>
            <a:endParaRPr lang="ru-RU" sz="1125" dirty="0"/>
          </a:p>
        </p:txBody>
      </p:sp>
      <p:sp>
        <p:nvSpPr>
          <p:cNvPr id="21" name="Shape 16"/>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2" name="Shape 17"/>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3" name="Text 18">
            <a:hlinkClick r:id="rId4"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4" name="Text 19"/>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01 / 14</a:t>
            </a:r>
            <a:endParaRPr lang="ru-RU"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439400" y="381000"/>
            <a:ext cx="12192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Клиентский путь</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От обращения до начала торговли</a:t>
            </a:r>
            <a:endParaRPr lang="ru-RU" sz="3600" dirty="0"/>
          </a:p>
        </p:txBody>
      </p:sp>
      <p:sp>
        <p:nvSpPr>
          <p:cNvPr id="7" name="Text 3"/>
          <p:cNvSpPr txBox="1"/>
          <p:nvPr/>
        </p:nvSpPr>
        <p:spPr>
          <a:xfrm>
            <a:off x="533400" y="18311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01</a:t>
            </a:r>
            <a:endParaRPr lang="ru-RU" sz="1350" dirty="0"/>
          </a:p>
        </p:txBody>
      </p:sp>
      <p:sp>
        <p:nvSpPr>
          <p:cNvPr id="8" name="Text 4"/>
          <p:cNvSpPr txBox="1"/>
          <p:nvPr/>
        </p:nvSpPr>
        <p:spPr>
          <a:xfrm>
            <a:off x="857250" y="1845469"/>
            <a:ext cx="53340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a:t>
            </a:r>
            <a:endParaRPr lang="ru-RU" sz="1200" dirty="0"/>
          </a:p>
        </p:txBody>
      </p:sp>
      <p:pic>
        <p:nvPicPr>
          <p:cNvPr id="9" name="Image 2" descr="preencoded.png">    </p:cNvPr>
          <p:cNvPicPr>
            <a:picLocks noChangeAspect="1"/>
          </p:cNvPicPr>
          <p:nvPr/>
        </p:nvPicPr>
        <p:blipFill>
          <a:blip r:embed="rId3"/>
          <a:stretch>
            <a:fillRect/>
          </a:stretch>
        </p:blipFill>
        <p:spPr>
          <a:xfrm>
            <a:off x="3600450" y="1745456"/>
            <a:ext cx="400050" cy="400050"/>
          </a:xfrm>
          <a:prstGeom prst="rect">
            <a:avLst/>
          </a:prstGeom>
        </p:spPr>
      </p:pic>
      <p:sp>
        <p:nvSpPr>
          <p:cNvPr id="10" name="Shape 5"/>
          <p:cNvSpPr/>
          <p:nvPr/>
        </p:nvSpPr>
        <p:spPr>
          <a:xfrm>
            <a:off x="533400" y="2207419"/>
            <a:ext cx="3467100" cy="9525"/>
          </a:xfrm>
          <a:prstGeom prst="rect">
            <a:avLst/>
          </a:prstGeom>
          <a:solidFill>
            <a:srgbClr val="C9DDD4"/>
          </a:solidFill>
          <a:ln w="12700">
            <a:solidFill>
              <a:srgbClr val="333333">
                <a:alpha val="0"/>
              </a:srgbClr>
            </a:solidFill>
            <a:prstDash val="solid"/>
          </a:ln>
        </p:spPr>
      </p:sp>
      <p:sp>
        <p:nvSpPr>
          <p:cNvPr id="11" name="Text 6"/>
          <p:cNvSpPr txBox="1"/>
          <p:nvPr/>
        </p:nvSpPr>
        <p:spPr>
          <a:xfrm>
            <a:off x="533400" y="23407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Обращение</a:t>
            </a:r>
            <a:endParaRPr lang="ru-RU" sz="1950" dirty="0"/>
          </a:p>
        </p:txBody>
      </p:sp>
      <p:sp>
        <p:nvSpPr>
          <p:cNvPr id="12" name="Text 7"/>
          <p:cNvSpPr txBox="1"/>
          <p:nvPr/>
        </p:nvSpPr>
        <p:spPr>
          <a:xfrm>
            <a:off x="533400" y="27122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Регистрация на сайте или</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обращение в компанию.</a:t>
            </a:r>
            <a:endParaRPr lang="ru-RU" sz="1650" dirty="0"/>
          </a:p>
        </p:txBody>
      </p:sp>
      <p:sp>
        <p:nvSpPr>
          <p:cNvPr id="13" name="Shape 8"/>
          <p:cNvSpPr/>
          <p:nvPr/>
        </p:nvSpPr>
        <p:spPr>
          <a:xfrm>
            <a:off x="4112895" y="1950244"/>
            <a:ext cx="118110" cy="0"/>
          </a:xfrm>
          <a:prstGeom prst="line">
            <a:avLst/>
          </a:prstGeom>
          <a:noFill/>
          <a:ln w="11430">
            <a:solidFill>
              <a:srgbClr val="7E9F91"/>
            </a:solidFill>
            <a:prstDash val="solid"/>
            <a:headEnd type="none"/>
            <a:tailEnd type="triangle"/>
          </a:ln>
        </p:spPr>
      </p:sp>
      <p:sp>
        <p:nvSpPr>
          <p:cNvPr id="14" name="Text 9"/>
          <p:cNvSpPr txBox="1"/>
          <p:nvPr/>
        </p:nvSpPr>
        <p:spPr>
          <a:xfrm>
            <a:off x="4362450" y="18311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02</a:t>
            </a:r>
            <a:endParaRPr lang="ru-RU" sz="1350" dirty="0"/>
          </a:p>
        </p:txBody>
      </p:sp>
      <p:sp>
        <p:nvSpPr>
          <p:cNvPr id="15" name="Text 10"/>
          <p:cNvSpPr txBox="1"/>
          <p:nvPr/>
        </p:nvSpPr>
        <p:spPr>
          <a:xfrm>
            <a:off x="4686300" y="1845469"/>
            <a:ext cx="139065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 и компания</a:t>
            </a:r>
            <a:endParaRPr lang="ru-RU" sz="1200" dirty="0"/>
          </a:p>
        </p:txBody>
      </p:sp>
      <p:pic>
        <p:nvPicPr>
          <p:cNvPr id="16" name="Image 3" descr="preencoded.png">    </p:cNvPr>
          <p:cNvPicPr>
            <a:picLocks noChangeAspect="1"/>
          </p:cNvPicPr>
          <p:nvPr/>
        </p:nvPicPr>
        <p:blipFill>
          <a:blip r:embed="rId4"/>
          <a:stretch>
            <a:fillRect/>
          </a:stretch>
        </p:blipFill>
        <p:spPr>
          <a:xfrm>
            <a:off x="7429500" y="1745456"/>
            <a:ext cx="400050" cy="400050"/>
          </a:xfrm>
          <a:prstGeom prst="rect">
            <a:avLst/>
          </a:prstGeom>
        </p:spPr>
      </p:pic>
      <p:sp>
        <p:nvSpPr>
          <p:cNvPr id="17" name="Shape 11"/>
          <p:cNvSpPr/>
          <p:nvPr/>
        </p:nvSpPr>
        <p:spPr>
          <a:xfrm>
            <a:off x="4362450" y="2207419"/>
            <a:ext cx="3467100" cy="9525"/>
          </a:xfrm>
          <a:prstGeom prst="rect">
            <a:avLst/>
          </a:prstGeom>
          <a:solidFill>
            <a:srgbClr val="C9DDD4"/>
          </a:solidFill>
          <a:ln w="12700">
            <a:solidFill>
              <a:srgbClr val="333333">
                <a:alpha val="0"/>
              </a:srgbClr>
            </a:solidFill>
            <a:prstDash val="solid"/>
          </a:ln>
        </p:spPr>
      </p:sp>
      <p:sp>
        <p:nvSpPr>
          <p:cNvPr id="18" name="Text 12"/>
          <p:cNvSpPr txBox="1"/>
          <p:nvPr/>
        </p:nvSpPr>
        <p:spPr>
          <a:xfrm>
            <a:off x="4362450" y="23407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Личный кабинет</a:t>
            </a:r>
            <a:endParaRPr lang="ru-RU" sz="1950" dirty="0"/>
          </a:p>
        </p:txBody>
      </p:sp>
      <p:sp>
        <p:nvSpPr>
          <p:cNvPr id="19" name="Text 13"/>
          <p:cNvSpPr txBox="1"/>
          <p:nvPr/>
        </p:nvSpPr>
        <p:spPr>
          <a:xfrm>
            <a:off x="4362450" y="27122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Доступ к кабинету и настройка</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профиля.</a:t>
            </a:r>
            <a:endParaRPr lang="ru-RU" sz="1650" dirty="0"/>
          </a:p>
        </p:txBody>
      </p:sp>
      <p:sp>
        <p:nvSpPr>
          <p:cNvPr id="20" name="Shape 14"/>
          <p:cNvSpPr/>
          <p:nvPr/>
        </p:nvSpPr>
        <p:spPr>
          <a:xfrm>
            <a:off x="7941945" y="1950244"/>
            <a:ext cx="118110" cy="0"/>
          </a:xfrm>
          <a:prstGeom prst="line">
            <a:avLst/>
          </a:prstGeom>
          <a:noFill/>
          <a:ln w="11430">
            <a:solidFill>
              <a:srgbClr val="7E9F91"/>
            </a:solidFill>
            <a:prstDash val="solid"/>
            <a:headEnd type="none"/>
            <a:tailEnd type="triangle"/>
          </a:ln>
        </p:spPr>
      </p:sp>
      <p:sp>
        <p:nvSpPr>
          <p:cNvPr id="21" name="Text 15"/>
          <p:cNvSpPr txBox="1"/>
          <p:nvPr/>
        </p:nvSpPr>
        <p:spPr>
          <a:xfrm>
            <a:off x="8191500" y="18311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03</a:t>
            </a:r>
            <a:endParaRPr lang="ru-RU" sz="1350" dirty="0"/>
          </a:p>
        </p:txBody>
      </p:sp>
      <p:sp>
        <p:nvSpPr>
          <p:cNvPr id="22" name="Text 16"/>
          <p:cNvSpPr txBox="1"/>
          <p:nvPr/>
        </p:nvSpPr>
        <p:spPr>
          <a:xfrm>
            <a:off x="8515350" y="1845469"/>
            <a:ext cx="53340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a:t>
            </a:r>
            <a:endParaRPr lang="ru-RU" sz="1200" dirty="0"/>
          </a:p>
        </p:txBody>
      </p:sp>
      <p:pic>
        <p:nvPicPr>
          <p:cNvPr id="23" name="Image 4" descr="preencoded.png">    </p:cNvPr>
          <p:cNvPicPr>
            <a:picLocks noChangeAspect="1"/>
          </p:cNvPicPr>
          <p:nvPr/>
        </p:nvPicPr>
        <p:blipFill>
          <a:blip r:embed="rId5"/>
          <a:stretch>
            <a:fillRect/>
          </a:stretch>
        </p:blipFill>
        <p:spPr>
          <a:xfrm>
            <a:off x="11258550" y="1745456"/>
            <a:ext cx="400050" cy="400050"/>
          </a:xfrm>
          <a:prstGeom prst="rect">
            <a:avLst/>
          </a:prstGeom>
        </p:spPr>
      </p:pic>
      <p:sp>
        <p:nvSpPr>
          <p:cNvPr id="24" name="Shape 17"/>
          <p:cNvSpPr/>
          <p:nvPr/>
        </p:nvSpPr>
        <p:spPr>
          <a:xfrm>
            <a:off x="8191500" y="2207419"/>
            <a:ext cx="3467100" cy="9525"/>
          </a:xfrm>
          <a:prstGeom prst="rect">
            <a:avLst/>
          </a:prstGeom>
          <a:solidFill>
            <a:srgbClr val="C9DDD4"/>
          </a:solidFill>
          <a:ln w="12700">
            <a:solidFill>
              <a:srgbClr val="333333">
                <a:alpha val="0"/>
              </a:srgbClr>
            </a:solidFill>
            <a:prstDash val="solid"/>
          </a:ln>
        </p:spPr>
      </p:sp>
      <p:sp>
        <p:nvSpPr>
          <p:cNvPr id="25" name="Text 18"/>
          <p:cNvSpPr txBox="1"/>
          <p:nvPr/>
        </p:nvSpPr>
        <p:spPr>
          <a:xfrm>
            <a:off x="8191500" y="23407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Анкеты и документы</a:t>
            </a:r>
            <a:endParaRPr lang="ru-RU" sz="1950" dirty="0"/>
          </a:p>
        </p:txBody>
      </p:sp>
      <p:sp>
        <p:nvSpPr>
          <p:cNvPr id="26" name="Text 19"/>
          <p:cNvSpPr txBox="1"/>
          <p:nvPr/>
        </p:nvSpPr>
        <p:spPr>
          <a:xfrm>
            <a:off x="8191500" y="27122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Сведения о клиенте, риски и</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политики.</a:t>
            </a:r>
            <a:endParaRPr lang="ru-RU" sz="1650" dirty="0"/>
          </a:p>
        </p:txBody>
      </p:sp>
      <p:sp>
        <p:nvSpPr>
          <p:cNvPr id="27" name="Text 20"/>
          <p:cNvSpPr txBox="1"/>
          <p:nvPr/>
        </p:nvSpPr>
        <p:spPr>
          <a:xfrm>
            <a:off x="533400" y="36218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04</a:t>
            </a:r>
            <a:endParaRPr lang="ru-RU" sz="1350" dirty="0"/>
          </a:p>
        </p:txBody>
      </p:sp>
      <p:sp>
        <p:nvSpPr>
          <p:cNvPr id="28" name="Text 21"/>
          <p:cNvSpPr txBox="1"/>
          <p:nvPr/>
        </p:nvSpPr>
        <p:spPr>
          <a:xfrm>
            <a:off x="857250" y="3636169"/>
            <a:ext cx="80010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Комплаенс</a:t>
            </a:r>
            <a:endParaRPr lang="ru-RU" sz="1200" dirty="0"/>
          </a:p>
        </p:txBody>
      </p:sp>
      <p:pic>
        <p:nvPicPr>
          <p:cNvPr id="29" name="Image 5" descr="preencoded.png">    </p:cNvPr>
          <p:cNvPicPr>
            <a:picLocks noChangeAspect="1"/>
          </p:cNvPicPr>
          <p:nvPr/>
        </p:nvPicPr>
        <p:blipFill>
          <a:blip r:embed="rId6"/>
          <a:stretch>
            <a:fillRect/>
          </a:stretch>
        </p:blipFill>
        <p:spPr>
          <a:xfrm>
            <a:off x="3600450" y="3536156"/>
            <a:ext cx="400050" cy="400050"/>
          </a:xfrm>
          <a:prstGeom prst="rect">
            <a:avLst/>
          </a:prstGeom>
        </p:spPr>
      </p:pic>
      <p:sp>
        <p:nvSpPr>
          <p:cNvPr id="30" name="Shape 22"/>
          <p:cNvSpPr/>
          <p:nvPr/>
        </p:nvSpPr>
        <p:spPr>
          <a:xfrm>
            <a:off x="533400" y="3998119"/>
            <a:ext cx="3467100" cy="9525"/>
          </a:xfrm>
          <a:prstGeom prst="rect">
            <a:avLst/>
          </a:prstGeom>
          <a:solidFill>
            <a:srgbClr val="C9DDD4"/>
          </a:solidFill>
          <a:ln w="12700">
            <a:solidFill>
              <a:srgbClr val="333333">
                <a:alpha val="0"/>
              </a:srgbClr>
            </a:solidFill>
            <a:prstDash val="solid"/>
          </a:ln>
        </p:spPr>
      </p:sp>
      <p:sp>
        <p:nvSpPr>
          <p:cNvPr id="31" name="Text 23"/>
          <p:cNvSpPr txBox="1"/>
          <p:nvPr/>
        </p:nvSpPr>
        <p:spPr>
          <a:xfrm>
            <a:off x="533400" y="41314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Проверка KYC</a:t>
            </a:r>
            <a:endParaRPr lang="ru-RU" sz="1950" dirty="0"/>
          </a:p>
        </p:txBody>
      </p:sp>
      <p:sp>
        <p:nvSpPr>
          <p:cNvPr id="32" name="Text 24"/>
          <p:cNvSpPr txBox="1"/>
          <p:nvPr/>
        </p:nvSpPr>
        <p:spPr>
          <a:xfrm>
            <a:off x="533400" y="45029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Проверка данных и решение о</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приёме.</a:t>
            </a:r>
            <a:endParaRPr lang="ru-RU" sz="1650" dirty="0"/>
          </a:p>
        </p:txBody>
      </p:sp>
      <p:sp>
        <p:nvSpPr>
          <p:cNvPr id="33" name="Shape 25"/>
          <p:cNvSpPr/>
          <p:nvPr/>
        </p:nvSpPr>
        <p:spPr>
          <a:xfrm>
            <a:off x="4112895" y="3740944"/>
            <a:ext cx="118110" cy="0"/>
          </a:xfrm>
          <a:prstGeom prst="line">
            <a:avLst/>
          </a:prstGeom>
          <a:noFill/>
          <a:ln w="11430">
            <a:solidFill>
              <a:srgbClr val="7E9F91"/>
            </a:solidFill>
            <a:prstDash val="solid"/>
            <a:headEnd type="none"/>
            <a:tailEnd type="triangle"/>
          </a:ln>
        </p:spPr>
      </p:sp>
      <p:sp>
        <p:nvSpPr>
          <p:cNvPr id="34" name="Text 26"/>
          <p:cNvSpPr txBox="1"/>
          <p:nvPr/>
        </p:nvSpPr>
        <p:spPr>
          <a:xfrm>
            <a:off x="4362450" y="36218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05</a:t>
            </a:r>
            <a:endParaRPr lang="ru-RU" sz="1350" dirty="0"/>
          </a:p>
        </p:txBody>
      </p:sp>
      <p:sp>
        <p:nvSpPr>
          <p:cNvPr id="35" name="Text 27"/>
          <p:cNvSpPr txBox="1"/>
          <p:nvPr/>
        </p:nvSpPr>
        <p:spPr>
          <a:xfrm>
            <a:off x="4686300" y="3636169"/>
            <a:ext cx="139065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 и компания</a:t>
            </a:r>
            <a:endParaRPr lang="ru-RU" sz="1200" dirty="0"/>
          </a:p>
        </p:txBody>
      </p:sp>
      <p:pic>
        <p:nvPicPr>
          <p:cNvPr id="36" name="Image 6" descr="preencoded.png">    </p:cNvPr>
          <p:cNvPicPr>
            <a:picLocks noChangeAspect="1"/>
          </p:cNvPicPr>
          <p:nvPr/>
        </p:nvPicPr>
        <p:blipFill>
          <a:blip r:embed="rId7"/>
          <a:stretch>
            <a:fillRect/>
          </a:stretch>
        </p:blipFill>
        <p:spPr>
          <a:xfrm>
            <a:off x="7429500" y="3536156"/>
            <a:ext cx="400050" cy="400050"/>
          </a:xfrm>
          <a:prstGeom prst="rect">
            <a:avLst/>
          </a:prstGeom>
        </p:spPr>
      </p:pic>
      <p:sp>
        <p:nvSpPr>
          <p:cNvPr id="37" name="Shape 28"/>
          <p:cNvSpPr/>
          <p:nvPr/>
        </p:nvSpPr>
        <p:spPr>
          <a:xfrm>
            <a:off x="4362450" y="3998119"/>
            <a:ext cx="3467100" cy="9525"/>
          </a:xfrm>
          <a:prstGeom prst="rect">
            <a:avLst/>
          </a:prstGeom>
          <a:solidFill>
            <a:srgbClr val="C9DDD4"/>
          </a:solidFill>
          <a:ln w="12700">
            <a:solidFill>
              <a:srgbClr val="333333">
                <a:alpha val="0"/>
              </a:srgbClr>
            </a:solidFill>
            <a:prstDash val="solid"/>
          </a:ln>
        </p:spPr>
      </p:sp>
      <p:sp>
        <p:nvSpPr>
          <p:cNvPr id="38" name="Text 29"/>
          <p:cNvSpPr txBox="1"/>
          <p:nvPr/>
        </p:nvSpPr>
        <p:spPr>
          <a:xfrm>
            <a:off x="4362450" y="41314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Соглашения и доступ</a:t>
            </a:r>
            <a:endParaRPr lang="ru-RU" sz="1950" dirty="0"/>
          </a:p>
        </p:txBody>
      </p:sp>
      <p:sp>
        <p:nvSpPr>
          <p:cNvPr id="39" name="Text 30"/>
          <p:cNvSpPr txBox="1"/>
          <p:nvPr/>
        </p:nvSpPr>
        <p:spPr>
          <a:xfrm>
            <a:off x="4362450" y="45029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Подписание в кабинете и</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настройка счёта.</a:t>
            </a:r>
            <a:endParaRPr lang="ru-RU" sz="1650" dirty="0"/>
          </a:p>
        </p:txBody>
      </p:sp>
      <p:sp>
        <p:nvSpPr>
          <p:cNvPr id="40" name="Shape 31"/>
          <p:cNvSpPr/>
          <p:nvPr/>
        </p:nvSpPr>
        <p:spPr>
          <a:xfrm>
            <a:off x="7941945" y="3740944"/>
            <a:ext cx="118110" cy="0"/>
          </a:xfrm>
          <a:prstGeom prst="line">
            <a:avLst/>
          </a:prstGeom>
          <a:noFill/>
          <a:ln w="11430">
            <a:solidFill>
              <a:srgbClr val="7E9F91"/>
            </a:solidFill>
            <a:prstDash val="solid"/>
            <a:headEnd type="none"/>
            <a:tailEnd type="triangle"/>
          </a:ln>
        </p:spPr>
      </p:sp>
      <p:sp>
        <p:nvSpPr>
          <p:cNvPr id="41" name="Text 32"/>
          <p:cNvSpPr txBox="1"/>
          <p:nvPr/>
        </p:nvSpPr>
        <p:spPr>
          <a:xfrm>
            <a:off x="8191500" y="36218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06</a:t>
            </a:r>
            <a:endParaRPr lang="ru-RU" sz="1350" dirty="0"/>
          </a:p>
        </p:txBody>
      </p:sp>
      <p:sp>
        <p:nvSpPr>
          <p:cNvPr id="42" name="Text 33"/>
          <p:cNvSpPr txBox="1"/>
          <p:nvPr/>
        </p:nvSpPr>
        <p:spPr>
          <a:xfrm>
            <a:off x="8515350" y="3636169"/>
            <a:ext cx="53340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a:t>
            </a:r>
            <a:endParaRPr lang="ru-RU" sz="1200" dirty="0"/>
          </a:p>
        </p:txBody>
      </p:sp>
      <p:pic>
        <p:nvPicPr>
          <p:cNvPr id="43" name="Image 7" descr="preencoded.png">    </p:cNvPr>
          <p:cNvPicPr>
            <a:picLocks noChangeAspect="1"/>
          </p:cNvPicPr>
          <p:nvPr/>
        </p:nvPicPr>
        <p:blipFill>
          <a:blip r:embed="rId8"/>
          <a:stretch>
            <a:fillRect/>
          </a:stretch>
        </p:blipFill>
        <p:spPr>
          <a:xfrm>
            <a:off x="11258550" y="3536156"/>
            <a:ext cx="400050" cy="400050"/>
          </a:xfrm>
          <a:prstGeom prst="rect">
            <a:avLst/>
          </a:prstGeom>
        </p:spPr>
      </p:pic>
      <p:sp>
        <p:nvSpPr>
          <p:cNvPr id="44" name="Shape 34"/>
          <p:cNvSpPr/>
          <p:nvPr/>
        </p:nvSpPr>
        <p:spPr>
          <a:xfrm>
            <a:off x="8191500" y="3998119"/>
            <a:ext cx="3467100" cy="9525"/>
          </a:xfrm>
          <a:prstGeom prst="rect">
            <a:avLst/>
          </a:prstGeom>
          <a:solidFill>
            <a:srgbClr val="C9DDD4"/>
          </a:solidFill>
          <a:ln w="12700">
            <a:solidFill>
              <a:srgbClr val="333333">
                <a:alpha val="0"/>
              </a:srgbClr>
            </a:solidFill>
            <a:prstDash val="solid"/>
          </a:ln>
        </p:spPr>
      </p:sp>
      <p:sp>
        <p:nvSpPr>
          <p:cNvPr id="45" name="Text 35"/>
          <p:cNvSpPr txBox="1"/>
          <p:nvPr/>
        </p:nvSpPr>
        <p:spPr>
          <a:xfrm>
            <a:off x="8191500" y="41314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Начало торговли</a:t>
            </a:r>
            <a:endParaRPr lang="ru-RU" sz="1950" dirty="0"/>
          </a:p>
        </p:txBody>
      </p:sp>
      <p:sp>
        <p:nvSpPr>
          <p:cNvPr id="46" name="Text 36"/>
          <p:cNvSpPr txBox="1"/>
          <p:nvPr/>
        </p:nvSpPr>
        <p:spPr>
          <a:xfrm>
            <a:off x="8191500" y="45029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Поручения по доступным</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инструментам и площадкам.</a:t>
            </a:r>
            <a:endParaRPr lang="ru-RU" sz="1650" dirty="0"/>
          </a:p>
        </p:txBody>
      </p:sp>
      <p:sp>
        <p:nvSpPr>
          <p:cNvPr id="47" name="Shape 37"/>
          <p:cNvSpPr/>
          <p:nvPr/>
        </p:nvSpPr>
        <p:spPr>
          <a:xfrm>
            <a:off x="533400" y="5312569"/>
            <a:ext cx="11125200" cy="866775"/>
          </a:xfrm>
          <a:prstGeom prst="rect">
            <a:avLst/>
          </a:prstGeom>
          <a:solidFill>
            <a:srgbClr val="EDF5F0"/>
          </a:solidFill>
          <a:ln w="12700">
            <a:solidFill>
              <a:srgbClr val="333333">
                <a:alpha val="0"/>
              </a:srgbClr>
            </a:solidFill>
            <a:prstDash val="solid"/>
          </a:ln>
        </p:spPr>
      </p:sp>
      <p:sp>
        <p:nvSpPr>
          <p:cNvPr id="48" name="Shape 38"/>
          <p:cNvSpPr/>
          <p:nvPr/>
        </p:nvSpPr>
        <p:spPr>
          <a:xfrm>
            <a:off x="533400" y="5312569"/>
            <a:ext cx="11125200" cy="0"/>
          </a:xfrm>
          <a:prstGeom prst="line">
            <a:avLst/>
          </a:prstGeom>
          <a:noFill/>
          <a:ln w="9525">
            <a:solidFill>
              <a:srgbClr val="D4E6DF"/>
            </a:solidFill>
            <a:prstDash val="solid"/>
          </a:ln>
        </p:spPr>
      </p:sp>
      <p:sp>
        <p:nvSpPr>
          <p:cNvPr id="49" name="Text 39"/>
          <p:cNvSpPr txBox="1"/>
          <p:nvPr/>
        </p:nvSpPr>
        <p:spPr>
          <a:xfrm>
            <a:off x="742950" y="5474494"/>
            <a:ext cx="5210175" cy="251460"/>
          </a:xfrm>
          <a:prstGeom prst="rect">
            <a:avLst/>
          </a:prstGeom>
          <a:noFill/>
          <a:ln/>
        </p:spPr>
        <p:txBody>
          <a:bodyPr wrap="none" lIns="0" tIns="0" rIns="0" bIns="0" rtlCol="0" anchor="t"/>
          <a:lstStyle/>
          <a:p>
            <a:pPr algn="l" indent="0" marL="0">
              <a:lnSpc>
                <a:spcPts val="1800"/>
              </a:lnSpc>
              <a:buNone/>
            </a:pPr>
            <a:r>
              <a:rPr lang="ru-RU" altLang="en-US" sz="1275" u="none" spc="-25" kern="0" dirty="0">
                <a:solidFill>
                  <a:srgbClr val="087568"/>
                </a:solidFill>
                <a:latin typeface="Broksoft Geist 550" pitchFamily="34" charset="0"/>
                <a:ea typeface="Broksoft Geist 550" pitchFamily="34" charset="-122"/>
                <a:cs typeface="Broksoft Geist 550" pitchFamily="34" charset="-120"/>
              </a:rPr>
              <a:t>Гибкий маршрут</a:t>
            </a:r>
            <a:endParaRPr lang="ru-RU" sz="1275" dirty="0"/>
          </a:p>
        </p:txBody>
      </p:sp>
      <p:sp>
        <p:nvSpPr>
          <p:cNvPr id="50" name="Text 40"/>
          <p:cNvSpPr txBox="1"/>
          <p:nvPr/>
        </p:nvSpPr>
        <p:spPr>
          <a:xfrm>
            <a:off x="742950" y="5750719"/>
            <a:ext cx="5210175" cy="299085"/>
          </a:xfrm>
          <a:prstGeom prst="rect">
            <a:avLst/>
          </a:prstGeom>
          <a:noFill/>
          <a:ln/>
        </p:spPr>
        <p:txBody>
          <a:bodyPr wrap="none" lIns="0" tIns="0" rIns="0" bIns="0" rtlCol="0" anchor="t"/>
          <a:lstStyle/>
          <a:p>
            <a:pPr algn="l" indent="0" marL="0">
              <a:lnSpc>
                <a:spcPts val="2175"/>
              </a:lnSpc>
              <a:buNone/>
            </a:pPr>
            <a:r>
              <a:rPr lang="ru-RU" altLang="en-US" sz="1575" u="none" dirty="0">
                <a:solidFill>
                  <a:srgbClr val="1B1B1B"/>
                </a:solidFill>
                <a:latin typeface="Broksoft Geist 400" pitchFamily="34" charset="0"/>
                <a:ea typeface="Broksoft Geist 400" pitchFamily="34" charset="-122"/>
                <a:cs typeface="Broksoft Geist 400" pitchFamily="34" charset="-120"/>
              </a:rPr>
              <a:t>Этапы и документы под процедуры компании.</a:t>
            </a:r>
            <a:endParaRPr lang="ru-RU" sz="1575" dirty="0"/>
          </a:p>
        </p:txBody>
      </p:sp>
      <p:sp>
        <p:nvSpPr>
          <p:cNvPr id="51" name="Text 41"/>
          <p:cNvSpPr txBox="1"/>
          <p:nvPr/>
        </p:nvSpPr>
        <p:spPr>
          <a:xfrm>
            <a:off x="6238875" y="5474494"/>
            <a:ext cx="5210175" cy="251460"/>
          </a:xfrm>
          <a:prstGeom prst="rect">
            <a:avLst/>
          </a:prstGeom>
          <a:noFill/>
          <a:ln/>
        </p:spPr>
        <p:txBody>
          <a:bodyPr wrap="none" lIns="0" tIns="0" rIns="0" bIns="0" rtlCol="0" anchor="t"/>
          <a:lstStyle/>
          <a:p>
            <a:pPr algn="l" indent="0" marL="0">
              <a:lnSpc>
                <a:spcPts val="1800"/>
              </a:lnSpc>
              <a:buNone/>
            </a:pPr>
            <a:r>
              <a:rPr lang="ru-RU" altLang="en-US" sz="1275" u="none" spc="-25" kern="0" dirty="0">
                <a:solidFill>
                  <a:srgbClr val="087568"/>
                </a:solidFill>
                <a:latin typeface="Broksoft Geist 550" pitchFamily="34" charset="0"/>
                <a:ea typeface="Broksoft Geist 550" pitchFamily="34" charset="-122"/>
                <a:cs typeface="Broksoft Geist 550" pitchFamily="34" charset="-120"/>
              </a:rPr>
              <a:t>Настройка обслуживания</a:t>
            </a:r>
            <a:endParaRPr lang="ru-RU" sz="1275" dirty="0"/>
          </a:p>
        </p:txBody>
      </p:sp>
      <p:sp>
        <p:nvSpPr>
          <p:cNvPr id="52" name="Text 42"/>
          <p:cNvSpPr txBox="1"/>
          <p:nvPr/>
        </p:nvSpPr>
        <p:spPr>
          <a:xfrm>
            <a:off x="6238875" y="5750719"/>
            <a:ext cx="5210175" cy="299085"/>
          </a:xfrm>
          <a:prstGeom prst="rect">
            <a:avLst/>
          </a:prstGeom>
          <a:noFill/>
          <a:ln/>
        </p:spPr>
        <p:txBody>
          <a:bodyPr wrap="none" lIns="0" tIns="0" rIns="0" bIns="0" rtlCol="0" anchor="t"/>
          <a:lstStyle/>
          <a:p>
            <a:pPr algn="l" indent="0" marL="0">
              <a:lnSpc>
                <a:spcPts val="2175"/>
              </a:lnSpc>
              <a:buNone/>
            </a:pPr>
            <a:r>
              <a:rPr lang="ru-RU" altLang="en-US" sz="1575" u="none" dirty="0">
                <a:solidFill>
                  <a:srgbClr val="1B1B1B"/>
                </a:solidFill>
                <a:latin typeface="Broksoft Geist 400" pitchFamily="34" charset="0"/>
                <a:ea typeface="Broksoft Geist 400" pitchFamily="34" charset="-122"/>
                <a:cs typeface="Broksoft Geist 400" pitchFamily="34" charset="-120"/>
              </a:rPr>
              <a:t>Счёт, тариф и разрешённые операции.</a:t>
            </a:r>
            <a:endParaRPr lang="ru-RU" sz="1575" dirty="0"/>
          </a:p>
        </p:txBody>
      </p:sp>
      <p:sp>
        <p:nvSpPr>
          <p:cNvPr id="53" name="Shape 43"/>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54" name="Shape 44"/>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55" name="Text 45">
            <a:hlinkClick r:id="rId9"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9"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56" name="Text 46"/>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02 / 14</a:t>
            </a:r>
            <a:endParaRPr lang="ru-RU"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163175" y="381000"/>
            <a:ext cx="14954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Операционный цикл</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От поручения до выписки клиенту</a:t>
            </a:r>
            <a:endParaRPr lang="ru-RU" sz="3600" dirty="0"/>
          </a:p>
        </p:txBody>
      </p:sp>
      <p:sp>
        <p:nvSpPr>
          <p:cNvPr id="7" name="Text 3"/>
          <p:cNvSpPr txBox="1"/>
          <p:nvPr/>
        </p:nvSpPr>
        <p:spPr>
          <a:xfrm>
            <a:off x="533400" y="18311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01</a:t>
            </a:r>
            <a:endParaRPr lang="ru-RU" sz="1350" dirty="0"/>
          </a:p>
        </p:txBody>
      </p:sp>
      <p:sp>
        <p:nvSpPr>
          <p:cNvPr id="8" name="Text 4"/>
          <p:cNvSpPr txBox="1"/>
          <p:nvPr/>
        </p:nvSpPr>
        <p:spPr>
          <a:xfrm>
            <a:off x="857250" y="1845469"/>
            <a:ext cx="53340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a:t>
            </a:r>
            <a:endParaRPr lang="ru-RU" sz="1200" dirty="0"/>
          </a:p>
        </p:txBody>
      </p:sp>
      <p:pic>
        <p:nvPicPr>
          <p:cNvPr id="9" name="Image 2" descr="preencoded.png">    </p:cNvPr>
          <p:cNvPicPr>
            <a:picLocks noChangeAspect="1"/>
          </p:cNvPicPr>
          <p:nvPr/>
        </p:nvPicPr>
        <p:blipFill>
          <a:blip r:embed="rId3"/>
          <a:stretch>
            <a:fillRect/>
          </a:stretch>
        </p:blipFill>
        <p:spPr>
          <a:xfrm>
            <a:off x="3600450" y="1745456"/>
            <a:ext cx="400050" cy="400050"/>
          </a:xfrm>
          <a:prstGeom prst="rect">
            <a:avLst/>
          </a:prstGeom>
        </p:spPr>
      </p:pic>
      <p:sp>
        <p:nvSpPr>
          <p:cNvPr id="10" name="Shape 5"/>
          <p:cNvSpPr/>
          <p:nvPr/>
        </p:nvSpPr>
        <p:spPr>
          <a:xfrm>
            <a:off x="533400" y="2207419"/>
            <a:ext cx="3467100" cy="9525"/>
          </a:xfrm>
          <a:prstGeom prst="rect">
            <a:avLst/>
          </a:prstGeom>
          <a:solidFill>
            <a:srgbClr val="C9DDD4"/>
          </a:solidFill>
          <a:ln w="12700">
            <a:solidFill>
              <a:srgbClr val="333333">
                <a:alpha val="0"/>
              </a:srgbClr>
            </a:solidFill>
            <a:prstDash val="solid"/>
          </a:ln>
        </p:spPr>
      </p:sp>
      <p:sp>
        <p:nvSpPr>
          <p:cNvPr id="11" name="Text 6"/>
          <p:cNvSpPr txBox="1"/>
          <p:nvPr/>
        </p:nvSpPr>
        <p:spPr>
          <a:xfrm>
            <a:off x="533400" y="23407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Поручение</a:t>
            </a:r>
            <a:endParaRPr lang="ru-RU" sz="1950" dirty="0"/>
          </a:p>
        </p:txBody>
      </p:sp>
      <p:sp>
        <p:nvSpPr>
          <p:cNvPr id="12" name="Text 7"/>
          <p:cNvSpPr txBox="1"/>
          <p:nvPr/>
        </p:nvSpPr>
        <p:spPr>
          <a:xfrm>
            <a:off x="533400" y="27122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Подача заявки через личный</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кабинет.</a:t>
            </a:r>
            <a:endParaRPr lang="ru-RU" sz="1650" dirty="0"/>
          </a:p>
        </p:txBody>
      </p:sp>
      <p:sp>
        <p:nvSpPr>
          <p:cNvPr id="13" name="Shape 8"/>
          <p:cNvSpPr/>
          <p:nvPr/>
        </p:nvSpPr>
        <p:spPr>
          <a:xfrm>
            <a:off x="4112895" y="1950244"/>
            <a:ext cx="118110" cy="0"/>
          </a:xfrm>
          <a:prstGeom prst="line">
            <a:avLst/>
          </a:prstGeom>
          <a:noFill/>
          <a:ln w="11430">
            <a:solidFill>
              <a:srgbClr val="7E9F91"/>
            </a:solidFill>
            <a:prstDash val="solid"/>
            <a:headEnd type="none"/>
            <a:tailEnd type="triangle"/>
          </a:ln>
        </p:spPr>
      </p:sp>
      <p:sp>
        <p:nvSpPr>
          <p:cNvPr id="14" name="Text 9"/>
          <p:cNvSpPr txBox="1"/>
          <p:nvPr/>
        </p:nvSpPr>
        <p:spPr>
          <a:xfrm>
            <a:off x="4362450" y="18311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02</a:t>
            </a:r>
            <a:endParaRPr lang="ru-RU" sz="1350" dirty="0"/>
          </a:p>
        </p:txBody>
      </p:sp>
      <p:sp>
        <p:nvSpPr>
          <p:cNvPr id="15" name="Text 10"/>
          <p:cNvSpPr txBox="1"/>
          <p:nvPr/>
        </p:nvSpPr>
        <p:spPr>
          <a:xfrm>
            <a:off x="4686300" y="1845469"/>
            <a:ext cx="1019175"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Казначейство</a:t>
            </a:r>
            <a:endParaRPr lang="ru-RU" sz="1200" dirty="0"/>
          </a:p>
        </p:txBody>
      </p:sp>
      <p:pic>
        <p:nvPicPr>
          <p:cNvPr id="16" name="Image 3" descr="preencoded.png">    </p:cNvPr>
          <p:cNvPicPr>
            <a:picLocks noChangeAspect="1"/>
          </p:cNvPicPr>
          <p:nvPr/>
        </p:nvPicPr>
        <p:blipFill>
          <a:blip r:embed="rId4"/>
          <a:stretch>
            <a:fillRect/>
          </a:stretch>
        </p:blipFill>
        <p:spPr>
          <a:xfrm>
            <a:off x="7429500" y="1745456"/>
            <a:ext cx="400050" cy="400050"/>
          </a:xfrm>
          <a:prstGeom prst="rect">
            <a:avLst/>
          </a:prstGeom>
        </p:spPr>
      </p:pic>
      <p:sp>
        <p:nvSpPr>
          <p:cNvPr id="17" name="Shape 11"/>
          <p:cNvSpPr/>
          <p:nvPr/>
        </p:nvSpPr>
        <p:spPr>
          <a:xfrm>
            <a:off x="4362450" y="2207419"/>
            <a:ext cx="3467100" cy="9525"/>
          </a:xfrm>
          <a:prstGeom prst="rect">
            <a:avLst/>
          </a:prstGeom>
          <a:solidFill>
            <a:srgbClr val="C9DDD4"/>
          </a:solidFill>
          <a:ln w="12700">
            <a:solidFill>
              <a:srgbClr val="333333">
                <a:alpha val="0"/>
              </a:srgbClr>
            </a:solidFill>
            <a:prstDash val="solid"/>
          </a:ln>
        </p:spPr>
      </p:sp>
      <p:sp>
        <p:nvSpPr>
          <p:cNvPr id="18" name="Text 12"/>
          <p:cNvSpPr txBox="1"/>
          <p:nvPr/>
        </p:nvSpPr>
        <p:spPr>
          <a:xfrm>
            <a:off x="4362450" y="23407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Исполнение</a:t>
            </a:r>
            <a:endParaRPr lang="ru-RU" sz="1950" dirty="0"/>
          </a:p>
        </p:txBody>
      </p:sp>
      <p:sp>
        <p:nvSpPr>
          <p:cNvPr id="19" name="Text 13"/>
          <p:cNvSpPr txBox="1"/>
          <p:nvPr/>
        </p:nvSpPr>
        <p:spPr>
          <a:xfrm>
            <a:off x="4362450" y="27122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Стакан заявок и контроль</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позиций.</a:t>
            </a:r>
            <a:endParaRPr lang="ru-RU" sz="1650" dirty="0"/>
          </a:p>
        </p:txBody>
      </p:sp>
      <p:sp>
        <p:nvSpPr>
          <p:cNvPr id="20" name="Shape 14"/>
          <p:cNvSpPr/>
          <p:nvPr/>
        </p:nvSpPr>
        <p:spPr>
          <a:xfrm>
            <a:off x="7941945" y="1950244"/>
            <a:ext cx="118110" cy="0"/>
          </a:xfrm>
          <a:prstGeom prst="line">
            <a:avLst/>
          </a:prstGeom>
          <a:noFill/>
          <a:ln w="11430">
            <a:solidFill>
              <a:srgbClr val="7E9F91"/>
            </a:solidFill>
            <a:prstDash val="solid"/>
            <a:headEnd type="none"/>
            <a:tailEnd type="triangle"/>
          </a:ln>
        </p:spPr>
      </p:sp>
      <p:sp>
        <p:nvSpPr>
          <p:cNvPr id="21" name="Text 15"/>
          <p:cNvSpPr txBox="1"/>
          <p:nvPr/>
        </p:nvSpPr>
        <p:spPr>
          <a:xfrm>
            <a:off x="8191500" y="18311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03</a:t>
            </a:r>
            <a:endParaRPr lang="ru-RU" sz="1350" dirty="0"/>
          </a:p>
        </p:txBody>
      </p:sp>
      <p:sp>
        <p:nvSpPr>
          <p:cNvPr id="22" name="Text 16"/>
          <p:cNvSpPr txBox="1"/>
          <p:nvPr/>
        </p:nvSpPr>
        <p:spPr>
          <a:xfrm>
            <a:off x="8515350" y="1745456"/>
            <a:ext cx="1743075" cy="422910"/>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Комплаенс</a:t>
            </a:r>
            <a:endParaRPr lang="ru-RU" sz="1200" dirty="0"/>
          </a:p>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Фронт-офис · Бэк-офис</a:t>
            </a:r>
            <a:endParaRPr lang="ru-RU" sz="1200" dirty="0"/>
          </a:p>
        </p:txBody>
      </p:sp>
      <p:pic>
        <p:nvPicPr>
          <p:cNvPr id="23" name="Image 4" descr="preencoded.png">    </p:cNvPr>
          <p:cNvPicPr>
            <a:picLocks noChangeAspect="1"/>
          </p:cNvPicPr>
          <p:nvPr/>
        </p:nvPicPr>
        <p:blipFill>
          <a:blip r:embed="rId5"/>
          <a:stretch>
            <a:fillRect/>
          </a:stretch>
        </p:blipFill>
        <p:spPr>
          <a:xfrm>
            <a:off x="11258550" y="1745456"/>
            <a:ext cx="400050" cy="400050"/>
          </a:xfrm>
          <a:prstGeom prst="rect">
            <a:avLst/>
          </a:prstGeom>
        </p:spPr>
      </p:pic>
      <p:sp>
        <p:nvSpPr>
          <p:cNvPr id="24" name="Shape 17"/>
          <p:cNvSpPr/>
          <p:nvPr/>
        </p:nvSpPr>
        <p:spPr>
          <a:xfrm>
            <a:off x="8191500" y="2207419"/>
            <a:ext cx="3467100" cy="9525"/>
          </a:xfrm>
          <a:prstGeom prst="rect">
            <a:avLst/>
          </a:prstGeom>
          <a:solidFill>
            <a:srgbClr val="C9DDD4"/>
          </a:solidFill>
          <a:ln w="12700">
            <a:solidFill>
              <a:srgbClr val="333333">
                <a:alpha val="0"/>
              </a:srgbClr>
            </a:solidFill>
            <a:prstDash val="solid"/>
          </a:ln>
        </p:spPr>
      </p:sp>
      <p:sp>
        <p:nvSpPr>
          <p:cNvPr id="25" name="Text 18"/>
          <p:cNvSpPr txBox="1"/>
          <p:nvPr/>
        </p:nvSpPr>
        <p:spPr>
          <a:xfrm>
            <a:off x="8191500" y="23407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Проверка и учёт</a:t>
            </a:r>
            <a:endParaRPr lang="ru-RU" sz="1950" dirty="0"/>
          </a:p>
        </p:txBody>
      </p:sp>
      <p:sp>
        <p:nvSpPr>
          <p:cNvPr id="26" name="Text 19"/>
          <p:cNvSpPr txBox="1"/>
          <p:nvPr/>
        </p:nvSpPr>
        <p:spPr>
          <a:xfrm>
            <a:off x="8191500" y="27122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Согласование транзакций и</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формирование проводок.</a:t>
            </a:r>
            <a:endParaRPr lang="ru-RU" sz="1650" dirty="0"/>
          </a:p>
        </p:txBody>
      </p:sp>
      <p:sp>
        <p:nvSpPr>
          <p:cNvPr id="27" name="Text 20"/>
          <p:cNvSpPr txBox="1"/>
          <p:nvPr/>
        </p:nvSpPr>
        <p:spPr>
          <a:xfrm>
            <a:off x="533400" y="36218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04</a:t>
            </a:r>
            <a:endParaRPr lang="ru-RU" sz="1350" dirty="0"/>
          </a:p>
        </p:txBody>
      </p:sp>
      <p:sp>
        <p:nvSpPr>
          <p:cNvPr id="28" name="Text 21"/>
          <p:cNvSpPr txBox="1"/>
          <p:nvPr/>
        </p:nvSpPr>
        <p:spPr>
          <a:xfrm>
            <a:off x="857250" y="3636169"/>
            <a:ext cx="714375"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Бэк-офис</a:t>
            </a:r>
            <a:endParaRPr lang="ru-RU" sz="1200" dirty="0"/>
          </a:p>
        </p:txBody>
      </p:sp>
      <p:pic>
        <p:nvPicPr>
          <p:cNvPr id="29" name="Image 5" descr="preencoded.png">    </p:cNvPr>
          <p:cNvPicPr>
            <a:picLocks noChangeAspect="1"/>
          </p:cNvPicPr>
          <p:nvPr/>
        </p:nvPicPr>
        <p:blipFill>
          <a:blip r:embed="rId6"/>
          <a:stretch>
            <a:fillRect/>
          </a:stretch>
        </p:blipFill>
        <p:spPr>
          <a:xfrm>
            <a:off x="3600450" y="3536156"/>
            <a:ext cx="400050" cy="400050"/>
          </a:xfrm>
          <a:prstGeom prst="rect">
            <a:avLst/>
          </a:prstGeom>
        </p:spPr>
      </p:pic>
      <p:sp>
        <p:nvSpPr>
          <p:cNvPr id="30" name="Shape 22"/>
          <p:cNvSpPr/>
          <p:nvPr/>
        </p:nvSpPr>
        <p:spPr>
          <a:xfrm>
            <a:off x="533400" y="3998119"/>
            <a:ext cx="3467100" cy="9525"/>
          </a:xfrm>
          <a:prstGeom prst="rect">
            <a:avLst/>
          </a:prstGeom>
          <a:solidFill>
            <a:srgbClr val="C9DDD4"/>
          </a:solidFill>
          <a:ln w="12700">
            <a:solidFill>
              <a:srgbClr val="333333">
                <a:alpha val="0"/>
              </a:srgbClr>
            </a:solidFill>
            <a:prstDash val="solid"/>
          </a:ln>
        </p:spPr>
      </p:sp>
      <p:sp>
        <p:nvSpPr>
          <p:cNvPr id="31" name="Text 23"/>
          <p:cNvSpPr txBox="1"/>
          <p:nvPr/>
        </p:nvSpPr>
        <p:spPr>
          <a:xfrm>
            <a:off x="533400" y="41314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Расчёты</a:t>
            </a:r>
            <a:endParaRPr lang="ru-RU" sz="1950" dirty="0"/>
          </a:p>
        </p:txBody>
      </p:sp>
      <p:sp>
        <p:nvSpPr>
          <p:cNvPr id="32" name="Text 24"/>
          <p:cNvSpPr txBox="1"/>
          <p:nvPr/>
        </p:nvSpPr>
        <p:spPr>
          <a:xfrm>
            <a:off x="533400" y="45029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Подтверждение поставки и</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оплаты по сделкам.</a:t>
            </a:r>
            <a:endParaRPr lang="ru-RU" sz="1650" dirty="0"/>
          </a:p>
        </p:txBody>
      </p:sp>
      <p:sp>
        <p:nvSpPr>
          <p:cNvPr id="33" name="Shape 25"/>
          <p:cNvSpPr/>
          <p:nvPr/>
        </p:nvSpPr>
        <p:spPr>
          <a:xfrm>
            <a:off x="4112895" y="3740944"/>
            <a:ext cx="118110" cy="0"/>
          </a:xfrm>
          <a:prstGeom prst="line">
            <a:avLst/>
          </a:prstGeom>
          <a:noFill/>
          <a:ln w="11430">
            <a:solidFill>
              <a:srgbClr val="7E9F91"/>
            </a:solidFill>
            <a:prstDash val="solid"/>
            <a:headEnd type="none"/>
            <a:tailEnd type="triangle"/>
          </a:ln>
        </p:spPr>
      </p:sp>
      <p:sp>
        <p:nvSpPr>
          <p:cNvPr id="34" name="Text 26"/>
          <p:cNvSpPr txBox="1"/>
          <p:nvPr/>
        </p:nvSpPr>
        <p:spPr>
          <a:xfrm>
            <a:off x="4362450" y="36218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05</a:t>
            </a:r>
            <a:endParaRPr lang="ru-RU" sz="1350" dirty="0"/>
          </a:p>
        </p:txBody>
      </p:sp>
      <p:sp>
        <p:nvSpPr>
          <p:cNvPr id="35" name="Text 27"/>
          <p:cNvSpPr txBox="1"/>
          <p:nvPr/>
        </p:nvSpPr>
        <p:spPr>
          <a:xfrm>
            <a:off x="4686300" y="3636169"/>
            <a:ext cx="70485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Компания</a:t>
            </a:r>
            <a:endParaRPr lang="ru-RU" sz="1200" dirty="0"/>
          </a:p>
        </p:txBody>
      </p:sp>
      <p:pic>
        <p:nvPicPr>
          <p:cNvPr id="36" name="Image 6" descr="preencoded.png">    </p:cNvPr>
          <p:cNvPicPr>
            <a:picLocks noChangeAspect="1"/>
          </p:cNvPicPr>
          <p:nvPr/>
        </p:nvPicPr>
        <p:blipFill>
          <a:blip r:embed="rId7"/>
          <a:stretch>
            <a:fillRect/>
          </a:stretch>
        </p:blipFill>
        <p:spPr>
          <a:xfrm>
            <a:off x="7429500" y="3536156"/>
            <a:ext cx="400050" cy="400050"/>
          </a:xfrm>
          <a:prstGeom prst="rect">
            <a:avLst/>
          </a:prstGeom>
        </p:spPr>
      </p:pic>
      <p:sp>
        <p:nvSpPr>
          <p:cNvPr id="37" name="Shape 28"/>
          <p:cNvSpPr/>
          <p:nvPr/>
        </p:nvSpPr>
        <p:spPr>
          <a:xfrm>
            <a:off x="4362450" y="3998119"/>
            <a:ext cx="3467100" cy="9525"/>
          </a:xfrm>
          <a:prstGeom prst="rect">
            <a:avLst/>
          </a:prstGeom>
          <a:solidFill>
            <a:srgbClr val="C9DDD4"/>
          </a:solidFill>
          <a:ln w="12700">
            <a:solidFill>
              <a:srgbClr val="333333">
                <a:alpha val="0"/>
              </a:srgbClr>
            </a:solidFill>
            <a:prstDash val="solid"/>
          </a:ln>
        </p:spPr>
      </p:sp>
      <p:sp>
        <p:nvSpPr>
          <p:cNvPr id="38" name="Text 29"/>
          <p:cNvSpPr txBox="1"/>
          <p:nvPr/>
        </p:nvSpPr>
        <p:spPr>
          <a:xfrm>
            <a:off x="4362450" y="41314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Закрытие дня</a:t>
            </a:r>
            <a:endParaRPr lang="ru-RU" sz="1950" dirty="0"/>
          </a:p>
        </p:txBody>
      </p:sp>
      <p:sp>
        <p:nvSpPr>
          <p:cNvPr id="39" name="Text 30"/>
          <p:cNvSpPr txBox="1"/>
          <p:nvPr/>
        </p:nvSpPr>
        <p:spPr>
          <a:xfrm>
            <a:off x="4362450" y="45029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Контроль операций, фиксация</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остатков и позиций.</a:t>
            </a:r>
            <a:endParaRPr lang="ru-RU" sz="1650" dirty="0"/>
          </a:p>
        </p:txBody>
      </p:sp>
      <p:sp>
        <p:nvSpPr>
          <p:cNvPr id="40" name="Shape 31"/>
          <p:cNvSpPr/>
          <p:nvPr/>
        </p:nvSpPr>
        <p:spPr>
          <a:xfrm>
            <a:off x="7941945" y="3740944"/>
            <a:ext cx="118110" cy="0"/>
          </a:xfrm>
          <a:prstGeom prst="line">
            <a:avLst/>
          </a:prstGeom>
          <a:noFill/>
          <a:ln w="11430">
            <a:solidFill>
              <a:srgbClr val="7E9F91"/>
            </a:solidFill>
            <a:prstDash val="solid"/>
            <a:headEnd type="none"/>
            <a:tailEnd type="triangle"/>
          </a:ln>
        </p:spPr>
      </p:sp>
      <p:sp>
        <p:nvSpPr>
          <p:cNvPr id="41" name="Text 32"/>
          <p:cNvSpPr txBox="1"/>
          <p:nvPr/>
        </p:nvSpPr>
        <p:spPr>
          <a:xfrm>
            <a:off x="8191500" y="3621881"/>
            <a:ext cx="209550" cy="251460"/>
          </a:xfrm>
          <a:prstGeom prst="rect">
            <a:avLst/>
          </a:prstGeom>
          <a:noFill/>
          <a:ln/>
        </p:spPr>
        <p:txBody>
          <a:bodyPr wrap="none" lIns="0" tIns="0" rIns="0" bIns="0" rtlCol="0" anchor="t"/>
          <a:lstStyle/>
          <a:p>
            <a:pPr algn="l" indent="0" marL="0">
              <a:lnSpc>
                <a:spcPts val="1800"/>
              </a:lnSpc>
              <a:buNone/>
            </a:pPr>
            <a:r>
              <a:rPr lang="ru-RU" altLang="en-US" sz="1350" u="none" dirty="0">
                <a:solidFill>
                  <a:srgbClr val="087568"/>
                </a:solidFill>
                <a:latin typeface="Broksoft Geist 550" pitchFamily="34" charset="0"/>
                <a:ea typeface="Broksoft Geist 550" pitchFamily="34" charset="-122"/>
                <a:cs typeface="Broksoft Geist 550" pitchFamily="34" charset="-120"/>
              </a:rPr>
              <a:t>06</a:t>
            </a:r>
            <a:endParaRPr lang="ru-RU" sz="1350" dirty="0"/>
          </a:p>
        </p:txBody>
      </p:sp>
      <p:sp>
        <p:nvSpPr>
          <p:cNvPr id="42" name="Text 33"/>
          <p:cNvSpPr txBox="1"/>
          <p:nvPr/>
        </p:nvSpPr>
        <p:spPr>
          <a:xfrm>
            <a:off x="8515350" y="3636169"/>
            <a:ext cx="1390650" cy="222885"/>
          </a:xfrm>
          <a:prstGeom prst="rect">
            <a:avLst/>
          </a:prstGeom>
          <a:noFill/>
          <a:ln/>
        </p:spPr>
        <p:txBody>
          <a:bodyPr wrap="none" lIns="0" tIns="0" rIns="0" bIns="0" rtlCol="0" anchor="t"/>
          <a:lstStyle/>
          <a:p>
            <a:pPr algn="l" indent="0" marL="0">
              <a:lnSpc>
                <a:spcPts val="1575"/>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Компания и клиент</a:t>
            </a:r>
            <a:endParaRPr lang="ru-RU" sz="1200" dirty="0"/>
          </a:p>
        </p:txBody>
      </p:sp>
      <p:pic>
        <p:nvPicPr>
          <p:cNvPr id="43" name="Image 7" descr="preencoded.png">    </p:cNvPr>
          <p:cNvPicPr>
            <a:picLocks noChangeAspect="1"/>
          </p:cNvPicPr>
          <p:nvPr/>
        </p:nvPicPr>
        <p:blipFill>
          <a:blip r:embed="rId8"/>
          <a:stretch>
            <a:fillRect/>
          </a:stretch>
        </p:blipFill>
        <p:spPr>
          <a:xfrm>
            <a:off x="11258550" y="3536156"/>
            <a:ext cx="400050" cy="400050"/>
          </a:xfrm>
          <a:prstGeom prst="rect">
            <a:avLst/>
          </a:prstGeom>
        </p:spPr>
      </p:pic>
      <p:sp>
        <p:nvSpPr>
          <p:cNvPr id="44" name="Shape 34"/>
          <p:cNvSpPr/>
          <p:nvPr/>
        </p:nvSpPr>
        <p:spPr>
          <a:xfrm>
            <a:off x="8191500" y="3998119"/>
            <a:ext cx="3467100" cy="9525"/>
          </a:xfrm>
          <a:prstGeom prst="rect">
            <a:avLst/>
          </a:prstGeom>
          <a:solidFill>
            <a:srgbClr val="C9DDD4"/>
          </a:solidFill>
          <a:ln w="12700">
            <a:solidFill>
              <a:srgbClr val="333333">
                <a:alpha val="0"/>
              </a:srgbClr>
            </a:solidFill>
            <a:prstDash val="solid"/>
          </a:ln>
        </p:spPr>
      </p:sp>
      <p:sp>
        <p:nvSpPr>
          <p:cNvPr id="45" name="Text 35"/>
          <p:cNvSpPr txBox="1"/>
          <p:nvPr/>
        </p:nvSpPr>
        <p:spPr>
          <a:xfrm>
            <a:off x="8191500" y="4131469"/>
            <a:ext cx="3467100" cy="327660"/>
          </a:xfrm>
          <a:prstGeom prst="rect">
            <a:avLst/>
          </a:prstGeom>
          <a:noFill/>
          <a:ln/>
        </p:spPr>
        <p:txBody>
          <a:bodyPr wrap="none" lIns="0" tIns="0" rIns="0" bIns="0" rtlCol="0" anchor="t"/>
          <a:lstStyle/>
          <a:p>
            <a:pPr algn="l" indent="0" marL="0">
              <a:lnSpc>
                <a:spcPts val="2400"/>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Выписка и отчёты</a:t>
            </a:r>
            <a:endParaRPr lang="ru-RU" sz="1950" dirty="0"/>
          </a:p>
        </p:txBody>
      </p:sp>
      <p:sp>
        <p:nvSpPr>
          <p:cNvPr id="46" name="Text 36"/>
          <p:cNvSpPr txBox="1"/>
          <p:nvPr/>
        </p:nvSpPr>
        <p:spPr>
          <a:xfrm>
            <a:off x="8191500" y="4502944"/>
            <a:ext cx="3467100" cy="59436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Клиенту, регулятору и для</a:t>
            </a:r>
            <a:endParaRPr lang="ru-RU" sz="1650" dirty="0"/>
          </a:p>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внутренних задач.</a:t>
            </a:r>
            <a:endParaRPr lang="ru-RU" sz="1650" dirty="0"/>
          </a:p>
        </p:txBody>
      </p:sp>
      <p:sp>
        <p:nvSpPr>
          <p:cNvPr id="47" name="Shape 37"/>
          <p:cNvSpPr/>
          <p:nvPr/>
        </p:nvSpPr>
        <p:spPr>
          <a:xfrm>
            <a:off x="533400" y="5312569"/>
            <a:ext cx="11125200" cy="866775"/>
          </a:xfrm>
          <a:prstGeom prst="rect">
            <a:avLst/>
          </a:prstGeom>
          <a:solidFill>
            <a:srgbClr val="EDF5F0"/>
          </a:solidFill>
          <a:ln w="12700">
            <a:solidFill>
              <a:srgbClr val="333333">
                <a:alpha val="0"/>
              </a:srgbClr>
            </a:solidFill>
            <a:prstDash val="solid"/>
          </a:ln>
        </p:spPr>
      </p:sp>
      <p:sp>
        <p:nvSpPr>
          <p:cNvPr id="48" name="Shape 38"/>
          <p:cNvSpPr/>
          <p:nvPr/>
        </p:nvSpPr>
        <p:spPr>
          <a:xfrm>
            <a:off x="533400" y="5312569"/>
            <a:ext cx="11125200" cy="0"/>
          </a:xfrm>
          <a:prstGeom prst="line">
            <a:avLst/>
          </a:prstGeom>
          <a:noFill/>
          <a:ln w="9525">
            <a:solidFill>
              <a:srgbClr val="D4E6DF"/>
            </a:solidFill>
            <a:prstDash val="solid"/>
          </a:ln>
        </p:spPr>
      </p:sp>
      <p:sp>
        <p:nvSpPr>
          <p:cNvPr id="49" name="Text 39"/>
          <p:cNvSpPr txBox="1"/>
          <p:nvPr/>
        </p:nvSpPr>
        <p:spPr>
          <a:xfrm>
            <a:off x="742950" y="5474494"/>
            <a:ext cx="5210175" cy="251460"/>
          </a:xfrm>
          <a:prstGeom prst="rect">
            <a:avLst/>
          </a:prstGeom>
          <a:noFill/>
          <a:ln/>
        </p:spPr>
        <p:txBody>
          <a:bodyPr wrap="none" lIns="0" tIns="0" rIns="0" bIns="0" rtlCol="0" anchor="t"/>
          <a:lstStyle/>
          <a:p>
            <a:pPr algn="l" indent="0" marL="0">
              <a:lnSpc>
                <a:spcPts val="1800"/>
              </a:lnSpc>
              <a:buNone/>
            </a:pPr>
            <a:r>
              <a:rPr lang="ru-RU" altLang="en-US" sz="1275" u="none" spc="-25" kern="0" dirty="0">
                <a:solidFill>
                  <a:srgbClr val="087568"/>
                </a:solidFill>
                <a:latin typeface="Broksoft Geist 550" pitchFamily="34" charset="0"/>
                <a:ea typeface="Broksoft Geist 550" pitchFamily="34" charset="-122"/>
                <a:cs typeface="Broksoft Geist 550" pitchFamily="34" charset="-120"/>
              </a:rPr>
              <a:t>Автоматизация по правилам</a:t>
            </a:r>
            <a:endParaRPr lang="ru-RU" sz="1275" dirty="0"/>
          </a:p>
        </p:txBody>
      </p:sp>
      <p:sp>
        <p:nvSpPr>
          <p:cNvPr id="50" name="Text 40"/>
          <p:cNvSpPr txBox="1"/>
          <p:nvPr/>
        </p:nvSpPr>
        <p:spPr>
          <a:xfrm>
            <a:off x="742950" y="5750719"/>
            <a:ext cx="5210175" cy="299085"/>
          </a:xfrm>
          <a:prstGeom prst="rect">
            <a:avLst/>
          </a:prstGeom>
          <a:noFill/>
          <a:ln/>
        </p:spPr>
        <p:txBody>
          <a:bodyPr wrap="none" lIns="0" tIns="0" rIns="0" bIns="0" rtlCol="0" anchor="t"/>
          <a:lstStyle/>
          <a:p>
            <a:pPr algn="l" indent="0" marL="0">
              <a:lnSpc>
                <a:spcPts val="2175"/>
              </a:lnSpc>
              <a:buNone/>
            </a:pPr>
            <a:r>
              <a:rPr lang="ru-RU" altLang="en-US" sz="1575" u="none" dirty="0">
                <a:solidFill>
                  <a:srgbClr val="1B1B1B"/>
                </a:solidFill>
                <a:latin typeface="Broksoft Geist 400" pitchFamily="34" charset="0"/>
                <a:ea typeface="Broksoft Geist 400" pitchFamily="34" charset="-122"/>
                <a:cs typeface="Broksoft Geist 400" pitchFamily="34" charset="-120"/>
              </a:rPr>
              <a:t>Сопоставление заявок и расчёт комиссий.</a:t>
            </a:r>
            <a:endParaRPr lang="ru-RU" sz="1575" dirty="0"/>
          </a:p>
        </p:txBody>
      </p:sp>
      <p:sp>
        <p:nvSpPr>
          <p:cNvPr id="51" name="Text 41"/>
          <p:cNvSpPr txBox="1"/>
          <p:nvPr/>
        </p:nvSpPr>
        <p:spPr>
          <a:xfrm>
            <a:off x="6238875" y="5474494"/>
            <a:ext cx="5210175" cy="251460"/>
          </a:xfrm>
          <a:prstGeom prst="rect">
            <a:avLst/>
          </a:prstGeom>
          <a:noFill/>
          <a:ln/>
        </p:spPr>
        <p:txBody>
          <a:bodyPr wrap="none" lIns="0" tIns="0" rIns="0" bIns="0" rtlCol="0" anchor="t"/>
          <a:lstStyle/>
          <a:p>
            <a:pPr algn="l" indent="0" marL="0">
              <a:lnSpc>
                <a:spcPts val="1800"/>
              </a:lnSpc>
              <a:buNone/>
            </a:pPr>
            <a:r>
              <a:rPr lang="ru-RU" altLang="en-US" sz="1275" u="none" spc="-25" kern="0" dirty="0">
                <a:solidFill>
                  <a:srgbClr val="087568"/>
                </a:solidFill>
                <a:latin typeface="Broksoft Geist 550" pitchFamily="34" charset="0"/>
                <a:ea typeface="Broksoft Geist 550" pitchFamily="34" charset="-122"/>
                <a:cs typeface="Broksoft Geist 550" pitchFamily="34" charset="-120"/>
              </a:rPr>
              <a:t>Обслуживание позиций</a:t>
            </a:r>
            <a:endParaRPr lang="ru-RU" sz="1275" dirty="0"/>
          </a:p>
        </p:txBody>
      </p:sp>
      <p:sp>
        <p:nvSpPr>
          <p:cNvPr id="52" name="Text 42"/>
          <p:cNvSpPr txBox="1"/>
          <p:nvPr/>
        </p:nvSpPr>
        <p:spPr>
          <a:xfrm>
            <a:off x="6238875" y="5750719"/>
            <a:ext cx="5210175" cy="299085"/>
          </a:xfrm>
          <a:prstGeom prst="rect">
            <a:avLst/>
          </a:prstGeom>
          <a:noFill/>
          <a:ln/>
        </p:spPr>
        <p:txBody>
          <a:bodyPr wrap="none" lIns="0" tIns="0" rIns="0" bIns="0" rtlCol="0" anchor="t"/>
          <a:lstStyle/>
          <a:p>
            <a:pPr algn="l" indent="0" marL="0">
              <a:lnSpc>
                <a:spcPts val="2175"/>
              </a:lnSpc>
              <a:buNone/>
            </a:pPr>
            <a:r>
              <a:rPr lang="ru-RU" altLang="en-US" sz="1575" u="none" dirty="0">
                <a:solidFill>
                  <a:srgbClr val="1B1B1B"/>
                </a:solidFill>
                <a:latin typeface="Broksoft Geist 400" pitchFamily="34" charset="0"/>
                <a:ea typeface="Broksoft Geist 400" pitchFamily="34" charset="-122"/>
                <a:cs typeface="Broksoft Geist 400" pitchFamily="34" charset="-120"/>
              </a:rPr>
              <a:t>Купоны, дивиденды и погашения.</a:t>
            </a:r>
            <a:endParaRPr lang="ru-RU" sz="1575" dirty="0"/>
          </a:p>
        </p:txBody>
      </p:sp>
      <p:sp>
        <p:nvSpPr>
          <p:cNvPr id="53" name="Shape 43"/>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54" name="Shape 44"/>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55" name="Text 45">
            <a:hlinkClick r:id="rId9"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9"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56" name="Text 46"/>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03 / 14</a:t>
            </a:r>
            <a:endParaRPr lang="ru-RU"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487025" y="381000"/>
            <a:ext cx="117157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Классы активов</a:t>
            </a:r>
            <a:endParaRPr lang="ru-RU" sz="1200" dirty="0"/>
          </a:p>
        </p:txBody>
      </p:sp>
      <p:sp>
        <p:nvSpPr>
          <p:cNvPr id="6" name="Text 2"/>
          <p:cNvSpPr txBox="1"/>
          <p:nvPr/>
        </p:nvSpPr>
        <p:spPr>
          <a:xfrm>
            <a:off x="533400" y="990600"/>
            <a:ext cx="11125200" cy="1046798"/>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Несколько классов активов.</a:t>
            </a:r>
            <a:endParaRPr lang="ru-RU" sz="3600" dirty="0"/>
          </a:p>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Общая учётная система.</a:t>
            </a:r>
            <a:endParaRPr lang="ru-RU" sz="3600" dirty="0"/>
          </a:p>
        </p:txBody>
      </p:sp>
      <p:sp>
        <p:nvSpPr>
          <p:cNvPr id="7" name="Shape 3"/>
          <p:cNvSpPr/>
          <p:nvPr/>
        </p:nvSpPr>
        <p:spPr>
          <a:xfrm>
            <a:off x="533400" y="2995613"/>
            <a:ext cx="2755255" cy="0"/>
          </a:xfrm>
          <a:prstGeom prst="line">
            <a:avLst/>
          </a:prstGeom>
          <a:noFill/>
          <a:ln w="9525">
            <a:solidFill>
              <a:srgbClr val="E4E7E5"/>
            </a:solidFill>
            <a:prstDash val="solid"/>
          </a:ln>
        </p:spPr>
      </p:sp>
      <p:pic>
        <p:nvPicPr>
          <p:cNvPr id="8" name="Image 2" descr="preencoded.png">    </p:cNvPr>
          <p:cNvPicPr>
            <a:picLocks noChangeAspect="1"/>
          </p:cNvPicPr>
          <p:nvPr/>
        </p:nvPicPr>
        <p:blipFill>
          <a:blip r:embed="rId3"/>
          <a:stretch>
            <a:fillRect/>
          </a:stretch>
        </p:blipFill>
        <p:spPr>
          <a:xfrm>
            <a:off x="533400" y="2443163"/>
            <a:ext cx="400050" cy="400050"/>
          </a:xfrm>
          <a:prstGeom prst="rect">
            <a:avLst/>
          </a:prstGeom>
        </p:spPr>
      </p:pic>
      <p:sp>
        <p:nvSpPr>
          <p:cNvPr id="9" name="Text 4"/>
          <p:cNvSpPr txBox="1"/>
          <p:nvPr/>
        </p:nvSpPr>
        <p:spPr>
          <a:xfrm>
            <a:off x="1066800" y="2500759"/>
            <a:ext cx="654397" cy="307568"/>
          </a:xfrm>
          <a:prstGeom prst="rect">
            <a:avLst/>
          </a:prstGeom>
          <a:noFill/>
          <a:ln/>
        </p:spPr>
        <p:txBody>
          <a:bodyPr wrap="none" lIns="0" tIns="0" rIns="0" bIns="0" rtlCol="0" anchor="t"/>
          <a:lstStyle/>
          <a:p>
            <a:pPr algn="l" indent="0" marL="0">
              <a:lnSpc>
                <a:spcPts val="2242"/>
              </a:lnSpc>
              <a:buNone/>
            </a:pPr>
            <a:r>
              <a:rPr lang="ru-RU" altLang="en-US" sz="1725" u="none" spc="-34" kern="0" dirty="0">
                <a:solidFill>
                  <a:srgbClr val="1B1B1B"/>
                </a:solidFill>
                <a:latin typeface="Broksoft Geist 550" pitchFamily="34" charset="0"/>
                <a:ea typeface="Broksoft Geist 550" pitchFamily="34" charset="-122"/>
                <a:cs typeface="Broksoft Geist 550" pitchFamily="34" charset="-120"/>
              </a:rPr>
              <a:t>Акции</a:t>
            </a:r>
            <a:endParaRPr lang="ru-RU" sz="1725" dirty="0"/>
          </a:p>
        </p:txBody>
      </p:sp>
      <p:sp>
        <p:nvSpPr>
          <p:cNvPr id="10" name="Shape 5"/>
          <p:cNvSpPr/>
          <p:nvPr/>
        </p:nvSpPr>
        <p:spPr>
          <a:xfrm>
            <a:off x="3555355" y="2995613"/>
            <a:ext cx="2755255" cy="0"/>
          </a:xfrm>
          <a:prstGeom prst="line">
            <a:avLst/>
          </a:prstGeom>
          <a:noFill/>
          <a:ln w="9525">
            <a:solidFill>
              <a:srgbClr val="E4E7E5"/>
            </a:solidFill>
            <a:prstDash val="solid"/>
          </a:ln>
        </p:spPr>
      </p:sp>
      <p:pic>
        <p:nvPicPr>
          <p:cNvPr id="11" name="Image 3" descr="preencoded.png">    </p:cNvPr>
          <p:cNvPicPr>
            <a:picLocks noChangeAspect="1"/>
          </p:cNvPicPr>
          <p:nvPr/>
        </p:nvPicPr>
        <p:blipFill>
          <a:blip r:embed="rId4"/>
          <a:stretch>
            <a:fillRect/>
          </a:stretch>
        </p:blipFill>
        <p:spPr>
          <a:xfrm>
            <a:off x="3555355" y="2443163"/>
            <a:ext cx="400050" cy="400050"/>
          </a:xfrm>
          <a:prstGeom prst="rect">
            <a:avLst/>
          </a:prstGeom>
        </p:spPr>
      </p:pic>
      <p:sp>
        <p:nvSpPr>
          <p:cNvPr id="12" name="Text 6"/>
          <p:cNvSpPr txBox="1"/>
          <p:nvPr/>
        </p:nvSpPr>
        <p:spPr>
          <a:xfrm>
            <a:off x="4088755" y="2500759"/>
            <a:ext cx="1141809" cy="307568"/>
          </a:xfrm>
          <a:prstGeom prst="rect">
            <a:avLst/>
          </a:prstGeom>
          <a:noFill/>
          <a:ln/>
        </p:spPr>
        <p:txBody>
          <a:bodyPr wrap="none" lIns="0" tIns="0" rIns="0" bIns="0" rtlCol="0" anchor="t"/>
          <a:lstStyle/>
          <a:p>
            <a:pPr algn="l" indent="0" marL="0">
              <a:lnSpc>
                <a:spcPts val="2242"/>
              </a:lnSpc>
              <a:buNone/>
            </a:pPr>
            <a:r>
              <a:rPr lang="ru-RU" altLang="en-US" sz="1725" u="none" spc="-34" kern="0" dirty="0">
                <a:solidFill>
                  <a:srgbClr val="1B1B1B"/>
                </a:solidFill>
                <a:latin typeface="Broksoft Geist 550" pitchFamily="34" charset="0"/>
                <a:ea typeface="Broksoft Geist 550" pitchFamily="34" charset="-122"/>
                <a:cs typeface="Broksoft Geist 550" pitchFamily="34" charset="-120"/>
              </a:rPr>
              <a:t>Облигации</a:t>
            </a:r>
            <a:endParaRPr lang="ru-RU" sz="1725" dirty="0"/>
          </a:p>
        </p:txBody>
      </p:sp>
      <p:sp>
        <p:nvSpPr>
          <p:cNvPr id="13" name="Shape 7"/>
          <p:cNvSpPr/>
          <p:nvPr/>
        </p:nvSpPr>
        <p:spPr>
          <a:xfrm>
            <a:off x="533400" y="3690937"/>
            <a:ext cx="2755255" cy="0"/>
          </a:xfrm>
          <a:prstGeom prst="line">
            <a:avLst/>
          </a:prstGeom>
          <a:noFill/>
          <a:ln w="9525">
            <a:solidFill>
              <a:srgbClr val="E4E7E5"/>
            </a:solidFill>
            <a:prstDash val="solid"/>
          </a:ln>
        </p:spPr>
      </p:sp>
      <p:pic>
        <p:nvPicPr>
          <p:cNvPr id="14" name="Image 4" descr="preencoded.png">    </p:cNvPr>
          <p:cNvPicPr>
            <a:picLocks noChangeAspect="1"/>
          </p:cNvPicPr>
          <p:nvPr/>
        </p:nvPicPr>
        <p:blipFill>
          <a:blip r:embed="rId5"/>
          <a:stretch>
            <a:fillRect/>
          </a:stretch>
        </p:blipFill>
        <p:spPr>
          <a:xfrm>
            <a:off x="533400" y="3138488"/>
            <a:ext cx="400050" cy="400050"/>
          </a:xfrm>
          <a:prstGeom prst="rect">
            <a:avLst/>
          </a:prstGeom>
        </p:spPr>
      </p:pic>
      <p:sp>
        <p:nvSpPr>
          <p:cNvPr id="15" name="Text 8"/>
          <p:cNvSpPr txBox="1"/>
          <p:nvPr/>
        </p:nvSpPr>
        <p:spPr>
          <a:xfrm>
            <a:off x="1066800" y="3196084"/>
            <a:ext cx="740122" cy="307568"/>
          </a:xfrm>
          <a:prstGeom prst="rect">
            <a:avLst/>
          </a:prstGeom>
          <a:noFill/>
          <a:ln/>
        </p:spPr>
        <p:txBody>
          <a:bodyPr wrap="none" lIns="0" tIns="0" rIns="0" bIns="0" rtlCol="0" anchor="t"/>
          <a:lstStyle/>
          <a:p>
            <a:pPr algn="l" indent="0" marL="0">
              <a:lnSpc>
                <a:spcPts val="2242"/>
              </a:lnSpc>
              <a:buNone/>
            </a:pPr>
            <a:r>
              <a:rPr lang="ru-RU" altLang="en-US" sz="1725" u="none" spc="-34" kern="0" dirty="0">
                <a:solidFill>
                  <a:srgbClr val="1B1B1B"/>
                </a:solidFill>
                <a:latin typeface="Broksoft Geist 550" pitchFamily="34" charset="0"/>
                <a:ea typeface="Broksoft Geist 550" pitchFamily="34" charset="-122"/>
                <a:cs typeface="Broksoft Geist 550" pitchFamily="34" charset="-120"/>
              </a:rPr>
              <a:t>Фонды</a:t>
            </a:r>
            <a:endParaRPr lang="ru-RU" sz="1725" dirty="0"/>
          </a:p>
        </p:txBody>
      </p:sp>
      <p:sp>
        <p:nvSpPr>
          <p:cNvPr id="16" name="Shape 9"/>
          <p:cNvSpPr/>
          <p:nvPr/>
        </p:nvSpPr>
        <p:spPr>
          <a:xfrm>
            <a:off x="3555355" y="3690937"/>
            <a:ext cx="2755255" cy="0"/>
          </a:xfrm>
          <a:prstGeom prst="line">
            <a:avLst/>
          </a:prstGeom>
          <a:noFill/>
          <a:ln w="9525">
            <a:solidFill>
              <a:srgbClr val="E4E7E5"/>
            </a:solidFill>
            <a:prstDash val="solid"/>
          </a:ln>
        </p:spPr>
      </p:sp>
      <p:pic>
        <p:nvPicPr>
          <p:cNvPr id="17" name="Image 5" descr="preencoded.png">    </p:cNvPr>
          <p:cNvPicPr>
            <a:picLocks noChangeAspect="1"/>
          </p:cNvPicPr>
          <p:nvPr/>
        </p:nvPicPr>
        <p:blipFill>
          <a:blip r:embed="rId6"/>
          <a:stretch>
            <a:fillRect/>
          </a:stretch>
        </p:blipFill>
        <p:spPr>
          <a:xfrm>
            <a:off x="3555355" y="3138488"/>
            <a:ext cx="400050" cy="400050"/>
          </a:xfrm>
          <a:prstGeom prst="rect">
            <a:avLst/>
          </a:prstGeom>
        </p:spPr>
      </p:pic>
      <p:sp>
        <p:nvSpPr>
          <p:cNvPr id="18" name="Text 10"/>
          <p:cNvSpPr txBox="1"/>
          <p:nvPr/>
        </p:nvSpPr>
        <p:spPr>
          <a:xfrm>
            <a:off x="4088755" y="3196084"/>
            <a:ext cx="1308795" cy="307568"/>
          </a:xfrm>
          <a:prstGeom prst="rect">
            <a:avLst/>
          </a:prstGeom>
          <a:noFill/>
          <a:ln/>
        </p:spPr>
        <p:txBody>
          <a:bodyPr wrap="none" lIns="0" tIns="0" rIns="0" bIns="0" rtlCol="0" anchor="t"/>
          <a:lstStyle/>
          <a:p>
            <a:pPr algn="l" indent="0" marL="0">
              <a:lnSpc>
                <a:spcPts val="2242"/>
              </a:lnSpc>
              <a:buNone/>
            </a:pPr>
            <a:r>
              <a:rPr lang="ru-RU" altLang="en-US" sz="1725" u="none" spc="-34" kern="0" dirty="0">
                <a:solidFill>
                  <a:srgbClr val="1B1B1B"/>
                </a:solidFill>
                <a:latin typeface="Broksoft Geist 550" pitchFamily="34" charset="0"/>
                <a:ea typeface="Broksoft Geist 550" pitchFamily="34" charset="-122"/>
                <a:cs typeface="Broksoft Geist 550" pitchFamily="34" charset="-120"/>
              </a:rPr>
              <a:t>Деривативы</a:t>
            </a:r>
            <a:endParaRPr lang="ru-RU" sz="1725" dirty="0"/>
          </a:p>
        </p:txBody>
      </p:sp>
      <p:sp>
        <p:nvSpPr>
          <p:cNvPr id="19" name="Shape 11"/>
          <p:cNvSpPr/>
          <p:nvPr/>
        </p:nvSpPr>
        <p:spPr>
          <a:xfrm>
            <a:off x="533400" y="4386263"/>
            <a:ext cx="2755255" cy="0"/>
          </a:xfrm>
          <a:prstGeom prst="line">
            <a:avLst/>
          </a:prstGeom>
          <a:noFill/>
          <a:ln w="9525">
            <a:solidFill>
              <a:srgbClr val="E4E7E5"/>
            </a:solidFill>
            <a:prstDash val="solid"/>
          </a:ln>
        </p:spPr>
      </p:sp>
      <p:pic>
        <p:nvPicPr>
          <p:cNvPr id="20" name="Image 6" descr="preencoded.png">    </p:cNvPr>
          <p:cNvPicPr>
            <a:picLocks noChangeAspect="1"/>
          </p:cNvPicPr>
          <p:nvPr/>
        </p:nvPicPr>
        <p:blipFill>
          <a:blip r:embed="rId7"/>
          <a:stretch>
            <a:fillRect/>
          </a:stretch>
        </p:blipFill>
        <p:spPr>
          <a:xfrm>
            <a:off x="533400" y="3833812"/>
            <a:ext cx="400050" cy="400050"/>
          </a:xfrm>
          <a:prstGeom prst="rect">
            <a:avLst/>
          </a:prstGeom>
        </p:spPr>
      </p:pic>
      <p:sp>
        <p:nvSpPr>
          <p:cNvPr id="21" name="Text 12"/>
          <p:cNvSpPr txBox="1"/>
          <p:nvPr/>
        </p:nvSpPr>
        <p:spPr>
          <a:xfrm>
            <a:off x="1066800" y="3891409"/>
            <a:ext cx="2154436" cy="307568"/>
          </a:xfrm>
          <a:prstGeom prst="rect">
            <a:avLst/>
          </a:prstGeom>
          <a:noFill/>
          <a:ln/>
        </p:spPr>
        <p:txBody>
          <a:bodyPr wrap="none" lIns="0" tIns="0" rIns="0" bIns="0" rtlCol="0" anchor="t"/>
          <a:lstStyle/>
          <a:p>
            <a:pPr algn="l" indent="0" marL="0">
              <a:lnSpc>
                <a:spcPts val="2242"/>
              </a:lnSpc>
              <a:buNone/>
            </a:pPr>
            <a:r>
              <a:rPr lang="ru-RU" altLang="en-US" sz="1725" u="none" spc="-34" kern="0" dirty="0">
                <a:solidFill>
                  <a:srgbClr val="1B1B1B"/>
                </a:solidFill>
                <a:latin typeface="Broksoft Geist 550" pitchFamily="34" charset="0"/>
                <a:ea typeface="Broksoft Geist 550" pitchFamily="34" charset="-122"/>
                <a:cs typeface="Broksoft Geist 550" pitchFamily="34" charset="-120"/>
              </a:rPr>
              <a:t>Валютные операции</a:t>
            </a:r>
            <a:endParaRPr lang="ru-RU" sz="1725" dirty="0"/>
          </a:p>
        </p:txBody>
      </p:sp>
      <p:sp>
        <p:nvSpPr>
          <p:cNvPr id="22" name="Shape 13"/>
          <p:cNvSpPr/>
          <p:nvPr/>
        </p:nvSpPr>
        <p:spPr>
          <a:xfrm>
            <a:off x="3555355" y="4386263"/>
            <a:ext cx="2755255" cy="0"/>
          </a:xfrm>
          <a:prstGeom prst="line">
            <a:avLst/>
          </a:prstGeom>
          <a:noFill/>
          <a:ln w="9525">
            <a:solidFill>
              <a:srgbClr val="E4E7E5"/>
            </a:solidFill>
            <a:prstDash val="solid"/>
          </a:ln>
        </p:spPr>
      </p:sp>
      <p:pic>
        <p:nvPicPr>
          <p:cNvPr id="23" name="Image 7" descr="preencoded.png">    </p:cNvPr>
          <p:cNvPicPr>
            <a:picLocks noChangeAspect="1"/>
          </p:cNvPicPr>
          <p:nvPr/>
        </p:nvPicPr>
        <p:blipFill>
          <a:blip r:embed="rId8"/>
          <a:stretch>
            <a:fillRect/>
          </a:stretch>
        </p:blipFill>
        <p:spPr>
          <a:xfrm>
            <a:off x="3555355" y="3833812"/>
            <a:ext cx="400050" cy="400050"/>
          </a:xfrm>
          <a:prstGeom prst="rect">
            <a:avLst/>
          </a:prstGeom>
        </p:spPr>
      </p:pic>
      <p:sp>
        <p:nvSpPr>
          <p:cNvPr id="24" name="Text 14"/>
          <p:cNvSpPr txBox="1"/>
          <p:nvPr/>
        </p:nvSpPr>
        <p:spPr>
          <a:xfrm>
            <a:off x="4088755" y="3891409"/>
            <a:ext cx="1944142" cy="307568"/>
          </a:xfrm>
          <a:prstGeom prst="rect">
            <a:avLst/>
          </a:prstGeom>
          <a:noFill/>
          <a:ln/>
        </p:spPr>
        <p:txBody>
          <a:bodyPr wrap="none" lIns="0" tIns="0" rIns="0" bIns="0" rtlCol="0" anchor="t"/>
          <a:lstStyle/>
          <a:p>
            <a:pPr algn="l" indent="0" marL="0">
              <a:lnSpc>
                <a:spcPts val="2242"/>
              </a:lnSpc>
              <a:buNone/>
            </a:pPr>
            <a:r>
              <a:rPr lang="ru-RU" altLang="en-US" sz="1725" u="none" spc="-34" kern="0" dirty="0">
                <a:solidFill>
                  <a:srgbClr val="1B1B1B"/>
                </a:solidFill>
                <a:latin typeface="Broksoft Geist 550" pitchFamily="34" charset="0"/>
                <a:ea typeface="Broksoft Geist 550" pitchFamily="34" charset="-122"/>
                <a:cs typeface="Broksoft Geist 550" pitchFamily="34" charset="-120"/>
              </a:rPr>
              <a:t>Цифровые активы</a:t>
            </a:r>
            <a:endParaRPr lang="ru-RU" sz="1725" dirty="0"/>
          </a:p>
        </p:txBody>
      </p:sp>
      <p:sp>
        <p:nvSpPr>
          <p:cNvPr id="25" name="Shape 15"/>
          <p:cNvSpPr/>
          <p:nvPr/>
        </p:nvSpPr>
        <p:spPr>
          <a:xfrm>
            <a:off x="533400" y="4633913"/>
            <a:ext cx="5777210" cy="742950"/>
          </a:xfrm>
          <a:prstGeom prst="rect">
            <a:avLst/>
          </a:prstGeom>
          <a:solidFill>
            <a:srgbClr val="E8F3F0"/>
          </a:solidFill>
          <a:ln w="12700">
            <a:solidFill>
              <a:srgbClr val="333333">
                <a:alpha val="0"/>
              </a:srgbClr>
            </a:solidFill>
            <a:prstDash val="solid"/>
          </a:ln>
        </p:spPr>
      </p:sp>
      <p:sp>
        <p:nvSpPr>
          <p:cNvPr id="26" name="Shape 16"/>
          <p:cNvSpPr/>
          <p:nvPr/>
        </p:nvSpPr>
        <p:spPr>
          <a:xfrm>
            <a:off x="533400" y="4633913"/>
            <a:ext cx="5777210" cy="0"/>
          </a:xfrm>
          <a:prstGeom prst="line">
            <a:avLst/>
          </a:prstGeom>
          <a:noFill/>
          <a:ln w="9525">
            <a:solidFill>
              <a:srgbClr val="D4E6DF"/>
            </a:solidFill>
            <a:prstDash val="solid"/>
          </a:ln>
        </p:spPr>
      </p:sp>
      <p:sp>
        <p:nvSpPr>
          <p:cNvPr id="27" name="Shape 17"/>
          <p:cNvSpPr/>
          <p:nvPr/>
        </p:nvSpPr>
        <p:spPr>
          <a:xfrm>
            <a:off x="6310610" y="4633913"/>
            <a:ext cx="0" cy="742950"/>
          </a:xfrm>
          <a:prstGeom prst="line">
            <a:avLst/>
          </a:prstGeom>
          <a:noFill/>
          <a:ln w="9525">
            <a:solidFill>
              <a:srgbClr val="D4E6DF"/>
            </a:solidFill>
            <a:prstDash val="solid"/>
          </a:ln>
        </p:spPr>
      </p:sp>
      <p:sp>
        <p:nvSpPr>
          <p:cNvPr id="28" name="Shape 18"/>
          <p:cNvSpPr/>
          <p:nvPr/>
        </p:nvSpPr>
        <p:spPr>
          <a:xfrm>
            <a:off x="533400" y="5376863"/>
            <a:ext cx="5777210" cy="0"/>
          </a:xfrm>
          <a:prstGeom prst="line">
            <a:avLst/>
          </a:prstGeom>
          <a:noFill/>
          <a:ln w="9525">
            <a:solidFill>
              <a:srgbClr val="D4E6DF"/>
            </a:solidFill>
            <a:prstDash val="solid"/>
          </a:ln>
        </p:spPr>
      </p:sp>
      <p:sp>
        <p:nvSpPr>
          <p:cNvPr id="29" name="Shape 19"/>
          <p:cNvSpPr/>
          <p:nvPr/>
        </p:nvSpPr>
        <p:spPr>
          <a:xfrm>
            <a:off x="533400" y="4633913"/>
            <a:ext cx="0" cy="742950"/>
          </a:xfrm>
          <a:prstGeom prst="line">
            <a:avLst/>
          </a:prstGeom>
          <a:noFill/>
          <a:ln w="9525">
            <a:solidFill>
              <a:srgbClr val="D4E6DF"/>
            </a:solidFill>
            <a:prstDash val="solid"/>
          </a:ln>
        </p:spPr>
      </p:sp>
      <p:sp>
        <p:nvSpPr>
          <p:cNvPr id="30" name="Text 20"/>
          <p:cNvSpPr txBox="1"/>
          <p:nvPr/>
        </p:nvSpPr>
        <p:spPr>
          <a:xfrm>
            <a:off x="714375" y="4852988"/>
            <a:ext cx="5415260" cy="327660"/>
          </a:xfrm>
          <a:prstGeom prst="rect">
            <a:avLst/>
          </a:prstGeom>
          <a:noFill/>
          <a:ln/>
        </p:spPr>
        <p:txBody>
          <a:bodyPr wrap="none" lIns="0" tIns="0" rIns="0" bIns="0" rtlCol="0" anchor="t"/>
          <a:lstStyle/>
          <a:p>
            <a:pPr algn="l" indent="0" marL="0">
              <a:lnSpc>
                <a:spcPts val="2400"/>
              </a:lnSpc>
              <a:buNone/>
            </a:pPr>
            <a:r>
              <a:rPr lang="ru-RU" altLang="en-US" sz="1725" u="none" dirty="0">
                <a:solidFill>
                  <a:srgbClr val="087568"/>
                </a:solidFill>
                <a:latin typeface="Broksoft Geist 550" pitchFamily="34" charset="0"/>
                <a:ea typeface="Broksoft Geist 550" pitchFamily="34" charset="-122"/>
                <a:cs typeface="Broksoft Geist 550" pitchFamily="34" charset="-120"/>
              </a:rPr>
              <a:t>Позиции · Комиссии · Отчётность</a:t>
            </a:r>
            <a:endParaRPr lang="ru-RU" sz="1725" dirty="0"/>
          </a:p>
        </p:txBody>
      </p:sp>
      <p:sp>
        <p:nvSpPr>
          <p:cNvPr id="31" name="Text 21"/>
          <p:cNvSpPr txBox="1"/>
          <p:nvPr/>
        </p:nvSpPr>
        <p:spPr>
          <a:xfrm>
            <a:off x="6844010" y="2414588"/>
            <a:ext cx="4814590" cy="2709654"/>
          </a:xfrm>
          <a:prstGeom prst="rect">
            <a:avLst/>
          </a:prstGeom>
          <a:noFill/>
          <a:ln/>
        </p:spPr>
        <p:txBody>
          <a:bodyPr wrap="none" lIns="0" tIns="0" rIns="0" bIns="0" rtlCol="0" anchor="t"/>
          <a:lstStyle/>
          <a:p>
            <a:pPr algn="l" indent="0" marL="0">
              <a:lnSpc>
                <a:spcPts val="3023"/>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Инструменты используют общие</a:t>
            </a:r>
            <a:endParaRPr lang="ru-RU" sz="1950" dirty="0"/>
          </a:p>
          <a:p>
            <a:pPr algn="l" indent="0" marL="0">
              <a:lnSpc>
                <a:spcPts val="3023"/>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механизмы позиций, комиссий и</a:t>
            </a:r>
            <a:endParaRPr lang="ru-RU" sz="1950" dirty="0"/>
          </a:p>
          <a:p>
            <a:pPr algn="l" indent="0" marL="0">
              <a:lnSpc>
                <a:spcPts val="3023"/>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отчётности. Для облигаций,</a:t>
            </a:r>
            <a:endParaRPr lang="ru-RU" sz="1950" dirty="0"/>
          </a:p>
          <a:p>
            <a:pPr algn="l" indent="0" marL="0">
              <a:lnSpc>
                <a:spcPts val="3023"/>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деривативов и цифровых активов</a:t>
            </a:r>
            <a:endParaRPr lang="ru-RU" sz="1950" dirty="0"/>
          </a:p>
          <a:p>
            <a:pPr algn="l" indent="0" marL="0">
              <a:lnSpc>
                <a:spcPts val="3023"/>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предусмотрены собственные</a:t>
            </a:r>
            <a:endParaRPr lang="ru-RU" sz="1950" dirty="0"/>
          </a:p>
          <a:p>
            <a:pPr algn="l" indent="0" marL="0">
              <a:lnSpc>
                <a:spcPts val="3023"/>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параметры и процессы. Состав модулей</a:t>
            </a:r>
            <a:endParaRPr lang="ru-RU" sz="1950" dirty="0"/>
          </a:p>
          <a:p>
            <a:pPr algn="l" indent="0" marL="0">
              <a:lnSpc>
                <a:spcPts val="3023"/>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определяется вашей деятельностью.</a:t>
            </a:r>
            <a:endParaRPr lang="ru-RU" sz="1950" dirty="0"/>
          </a:p>
        </p:txBody>
      </p:sp>
      <p:sp>
        <p:nvSpPr>
          <p:cNvPr id="32" name="Shape 22"/>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33" name="Shape 23"/>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34" name="Text 24">
            <a:hlinkClick r:id="rId9"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9"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35" name="Text 25"/>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04 / 14</a:t>
            </a:r>
            <a:endParaRPr lang="ru-RU"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1315700" y="381000"/>
            <a:ext cx="3429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Учёт</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Учёт с сохраняемой историей операций</a:t>
            </a:r>
            <a:endParaRPr lang="ru-RU" sz="3600" dirty="0"/>
          </a:p>
        </p:txBody>
      </p:sp>
      <p:sp>
        <p:nvSpPr>
          <p:cNvPr id="7" name="Text 3"/>
          <p:cNvSpPr txBox="1"/>
          <p:nvPr/>
        </p:nvSpPr>
        <p:spPr>
          <a:xfrm>
            <a:off x="533400" y="2163366"/>
            <a:ext cx="247650" cy="949017"/>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01</a:t>
            </a:r>
            <a:endParaRPr lang="ru-RU" sz="1125" dirty="0"/>
          </a:p>
        </p:txBody>
      </p:sp>
      <p:sp>
        <p:nvSpPr>
          <p:cNvPr id="8" name="Text 4"/>
          <p:cNvSpPr txBox="1"/>
          <p:nvPr/>
        </p:nvSpPr>
        <p:spPr>
          <a:xfrm>
            <a:off x="895350" y="2115741"/>
            <a:ext cx="4501902" cy="996642"/>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Двойная запись и неизменяемая</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главная книга. Допустимые</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исправления — через сторно.</a:t>
            </a:r>
            <a:endParaRPr lang="ru-RU" sz="1800" dirty="0"/>
          </a:p>
        </p:txBody>
      </p:sp>
      <p:sp>
        <p:nvSpPr>
          <p:cNvPr id="9" name="Text 5"/>
          <p:cNvSpPr txBox="1"/>
          <p:nvPr/>
        </p:nvSpPr>
        <p:spPr>
          <a:xfrm>
            <a:off x="533400" y="3346698"/>
            <a:ext cx="247650" cy="949017"/>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02</a:t>
            </a:r>
            <a:endParaRPr lang="ru-RU" sz="1125" dirty="0"/>
          </a:p>
        </p:txBody>
      </p:sp>
      <p:sp>
        <p:nvSpPr>
          <p:cNvPr id="10" name="Text 6"/>
          <p:cNvSpPr txBox="1"/>
          <p:nvPr/>
        </p:nvSpPr>
        <p:spPr>
          <a:xfrm>
            <a:off x="895350" y="3299073"/>
            <a:ext cx="4501902" cy="996642"/>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Лоты, доступные остатки и финансовый</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результат дополняются сверкой и</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закрытием дня.</a:t>
            </a:r>
            <a:endParaRPr lang="ru-RU" sz="1800" dirty="0"/>
          </a:p>
        </p:txBody>
      </p:sp>
      <p:sp>
        <p:nvSpPr>
          <p:cNvPr id="11" name="Text 7"/>
          <p:cNvSpPr txBox="1"/>
          <p:nvPr/>
        </p:nvSpPr>
        <p:spPr>
          <a:xfrm>
            <a:off x="533400" y="4530030"/>
            <a:ext cx="247650" cy="624423"/>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03</a:t>
            </a:r>
            <a:endParaRPr lang="ru-RU" sz="1125" dirty="0"/>
          </a:p>
        </p:txBody>
      </p:sp>
      <p:sp>
        <p:nvSpPr>
          <p:cNvPr id="12" name="Text 8"/>
          <p:cNvSpPr txBox="1"/>
          <p:nvPr/>
        </p:nvSpPr>
        <p:spPr>
          <a:xfrm>
            <a:off x="895350" y="4482405"/>
            <a:ext cx="4501902" cy="672048"/>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Изменения задним числом отмечают</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затронутые дни для пересчёта.</a:t>
            </a:r>
            <a:endParaRPr lang="ru-RU" sz="1800" dirty="0"/>
          </a:p>
        </p:txBody>
      </p:sp>
      <p:sp>
        <p:nvSpPr>
          <p:cNvPr id="13" name="Shape 9"/>
          <p:cNvSpPr/>
          <p:nvPr/>
        </p:nvSpPr>
        <p:spPr>
          <a:xfrm>
            <a:off x="5911602" y="1788319"/>
            <a:ext cx="5746849" cy="3365897"/>
          </a:xfrm>
          <a:prstGeom prst="rect">
            <a:avLst/>
          </a:prstGeom>
          <a:solidFill>
            <a:srgbClr val="E8F3EF"/>
          </a:solidFill>
          <a:ln w="12700">
            <a:solidFill>
              <a:srgbClr val="333333">
                <a:alpha val="0"/>
              </a:srgbClr>
            </a:solidFill>
            <a:prstDash val="solid"/>
          </a:ln>
        </p:spPr>
      </p:sp>
      <p:sp>
        <p:nvSpPr>
          <p:cNvPr id="14" name="Shape 10"/>
          <p:cNvSpPr/>
          <p:nvPr/>
        </p:nvSpPr>
        <p:spPr>
          <a:xfrm>
            <a:off x="5911602" y="1788319"/>
            <a:ext cx="5746849" cy="0"/>
          </a:xfrm>
          <a:prstGeom prst="line">
            <a:avLst/>
          </a:prstGeom>
          <a:noFill/>
          <a:ln w="9525">
            <a:solidFill>
              <a:srgbClr val="D4E6DF"/>
            </a:solidFill>
            <a:prstDash val="solid"/>
          </a:ln>
        </p:spPr>
      </p:sp>
      <p:sp>
        <p:nvSpPr>
          <p:cNvPr id="15" name="Shape 11"/>
          <p:cNvSpPr/>
          <p:nvPr/>
        </p:nvSpPr>
        <p:spPr>
          <a:xfrm>
            <a:off x="11658451" y="1788319"/>
            <a:ext cx="0" cy="3365897"/>
          </a:xfrm>
          <a:prstGeom prst="line">
            <a:avLst/>
          </a:prstGeom>
          <a:noFill/>
          <a:ln w="9525">
            <a:solidFill>
              <a:srgbClr val="D4E6DF"/>
            </a:solidFill>
            <a:prstDash val="solid"/>
          </a:ln>
        </p:spPr>
      </p:sp>
      <p:sp>
        <p:nvSpPr>
          <p:cNvPr id="16" name="Shape 12"/>
          <p:cNvSpPr/>
          <p:nvPr/>
        </p:nvSpPr>
        <p:spPr>
          <a:xfrm>
            <a:off x="5911602" y="5154216"/>
            <a:ext cx="5746849" cy="0"/>
          </a:xfrm>
          <a:prstGeom prst="line">
            <a:avLst/>
          </a:prstGeom>
          <a:noFill/>
          <a:ln w="9525">
            <a:solidFill>
              <a:srgbClr val="D4E6DF"/>
            </a:solidFill>
            <a:prstDash val="solid"/>
          </a:ln>
        </p:spPr>
      </p:sp>
      <p:sp>
        <p:nvSpPr>
          <p:cNvPr id="17" name="Shape 13"/>
          <p:cNvSpPr/>
          <p:nvPr/>
        </p:nvSpPr>
        <p:spPr>
          <a:xfrm>
            <a:off x="5911602" y="1788319"/>
            <a:ext cx="0" cy="3365897"/>
          </a:xfrm>
          <a:prstGeom prst="line">
            <a:avLst/>
          </a:prstGeom>
          <a:noFill/>
          <a:ln w="9525">
            <a:solidFill>
              <a:srgbClr val="D4E6DF"/>
            </a:solidFill>
            <a:prstDash val="solid"/>
          </a:ln>
        </p:spPr>
      </p:sp>
      <p:sp>
        <p:nvSpPr>
          <p:cNvPr id="18" name="Shape 14"/>
          <p:cNvSpPr/>
          <p:nvPr/>
        </p:nvSpPr>
        <p:spPr>
          <a:xfrm>
            <a:off x="6054477" y="1931194"/>
            <a:ext cx="5461099" cy="3080147"/>
          </a:xfrm>
          <a:prstGeom prst="rect">
            <a:avLst/>
          </a:prstGeom>
          <a:solidFill>
            <a:srgbClr val="FFFFFF"/>
          </a:solidFill>
          <a:ln w="12700">
            <a:solidFill>
              <a:srgbClr val="333333">
                <a:alpha val="0"/>
              </a:srgbClr>
            </a:solidFill>
            <a:prstDash val="solid"/>
          </a:ln>
        </p:spPr>
      </p:sp>
      <p:sp>
        <p:nvSpPr>
          <p:cNvPr id="19" name="Shape 15"/>
          <p:cNvSpPr/>
          <p:nvPr/>
        </p:nvSpPr>
        <p:spPr>
          <a:xfrm>
            <a:off x="6054477" y="1931194"/>
            <a:ext cx="5461099" cy="0"/>
          </a:xfrm>
          <a:prstGeom prst="line">
            <a:avLst/>
          </a:prstGeom>
          <a:noFill/>
          <a:ln w="9525">
            <a:solidFill>
              <a:srgbClr val="E4E7E5"/>
            </a:solidFill>
            <a:prstDash val="solid"/>
          </a:ln>
        </p:spPr>
      </p:sp>
      <p:sp>
        <p:nvSpPr>
          <p:cNvPr id="20" name="Shape 16"/>
          <p:cNvSpPr/>
          <p:nvPr/>
        </p:nvSpPr>
        <p:spPr>
          <a:xfrm>
            <a:off x="11515576" y="1931194"/>
            <a:ext cx="0" cy="3080147"/>
          </a:xfrm>
          <a:prstGeom prst="line">
            <a:avLst/>
          </a:prstGeom>
          <a:noFill/>
          <a:ln w="9525">
            <a:solidFill>
              <a:srgbClr val="E4E7E5"/>
            </a:solidFill>
            <a:prstDash val="solid"/>
          </a:ln>
        </p:spPr>
      </p:sp>
      <p:sp>
        <p:nvSpPr>
          <p:cNvPr id="21" name="Shape 17"/>
          <p:cNvSpPr/>
          <p:nvPr/>
        </p:nvSpPr>
        <p:spPr>
          <a:xfrm>
            <a:off x="6054477" y="5011341"/>
            <a:ext cx="5461099" cy="0"/>
          </a:xfrm>
          <a:prstGeom prst="line">
            <a:avLst/>
          </a:prstGeom>
          <a:noFill/>
          <a:ln w="9525">
            <a:solidFill>
              <a:srgbClr val="E4E7E5"/>
            </a:solidFill>
            <a:prstDash val="solid"/>
          </a:ln>
        </p:spPr>
      </p:sp>
      <p:sp>
        <p:nvSpPr>
          <p:cNvPr id="22" name="Shape 18"/>
          <p:cNvSpPr/>
          <p:nvPr/>
        </p:nvSpPr>
        <p:spPr>
          <a:xfrm>
            <a:off x="6054477" y="1931194"/>
            <a:ext cx="0" cy="3080147"/>
          </a:xfrm>
          <a:prstGeom prst="line">
            <a:avLst/>
          </a:prstGeom>
          <a:noFill/>
          <a:ln w="9525">
            <a:solidFill>
              <a:srgbClr val="E4E7E5"/>
            </a:solidFill>
            <a:prstDash val="solid"/>
          </a:ln>
        </p:spPr>
      </p:sp>
      <p:pic>
        <p:nvPicPr>
          <p:cNvPr id="23" name="Image 2" descr="Позиции портфеля, денежные остатки и оценка активов в Broksoft.">    </p:cNvPr>
          <p:cNvPicPr>
            <a:picLocks noChangeAspect="1"/>
          </p:cNvPicPr>
          <p:nvPr/>
        </p:nvPicPr>
        <p:blipFill>
          <a:blip r:embed="rId3"/>
          <a:stretch>
            <a:fillRect/>
          </a:stretch>
        </p:blipFill>
        <p:spPr>
          <a:xfrm>
            <a:off x="6064052" y="1940719"/>
            <a:ext cx="5441950" cy="3061097"/>
          </a:xfrm>
          <a:prstGeom prst="rect">
            <a:avLst/>
          </a:prstGeom>
        </p:spPr>
      </p:pic>
      <p:sp>
        <p:nvSpPr>
          <p:cNvPr id="24" name="Text 19"/>
          <p:cNvSpPr txBox="1"/>
          <p:nvPr/>
        </p:nvSpPr>
        <p:spPr>
          <a:xfrm>
            <a:off x="5911602" y="5249466"/>
            <a:ext cx="5746849" cy="232410"/>
          </a:xfrm>
          <a:prstGeom prst="rect">
            <a:avLst/>
          </a:prstGeom>
          <a:noFill/>
          <a:ln/>
        </p:spPr>
        <p:txBody>
          <a:bodyPr wrap="none" lIns="0" tIns="0" rIns="0" bIns="0" rtlCol="0" anchor="t"/>
          <a:lstStyle/>
          <a:p>
            <a:pPr algn="l" indent="0" marL="0">
              <a:lnSpc>
                <a:spcPts val="1650"/>
              </a:lnSpc>
              <a:buNone/>
            </a:pPr>
            <a:r>
              <a:rPr lang="ru-RU" altLang="en-US" sz="1125" u="none" dirty="0">
                <a:solidFill>
                  <a:srgbClr val="626864"/>
                </a:solidFill>
                <a:latin typeface="Broksoft Geist 400" pitchFamily="34" charset="0"/>
                <a:ea typeface="Broksoft Geist 400" pitchFamily="34" charset="-122"/>
                <a:cs typeface="Broksoft Geist 400" pitchFamily="34" charset="-120"/>
              </a:rPr>
              <a:t>Реальный интерфейс · демонстрационные данные</a:t>
            </a:r>
            <a:endParaRPr lang="ru-RU" sz="1125" dirty="0"/>
          </a:p>
        </p:txBody>
      </p:sp>
      <p:sp>
        <p:nvSpPr>
          <p:cNvPr id="25"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1"/>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7" name="Text 22">
            <a:hlinkClick r:id="rId4"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8"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05 / 14</a:t>
            </a:r>
            <a:endParaRPr lang="ru-RU"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953750" y="381000"/>
            <a:ext cx="70485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Комиссии</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Тарифные условия сохраняют свою историю</a:t>
            </a:r>
            <a:endParaRPr lang="ru-RU" sz="3600" dirty="0"/>
          </a:p>
        </p:txBody>
      </p:sp>
      <p:sp>
        <p:nvSpPr>
          <p:cNvPr id="7" name="Text 3"/>
          <p:cNvSpPr txBox="1"/>
          <p:nvPr/>
        </p:nvSpPr>
        <p:spPr>
          <a:xfrm>
            <a:off x="533400" y="2163366"/>
            <a:ext cx="247650" cy="624423"/>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01</a:t>
            </a:r>
            <a:endParaRPr lang="ru-RU" sz="1125" dirty="0"/>
          </a:p>
        </p:txBody>
      </p:sp>
      <p:sp>
        <p:nvSpPr>
          <p:cNvPr id="8" name="Text 4"/>
          <p:cNvSpPr txBox="1"/>
          <p:nvPr/>
        </p:nvSpPr>
        <p:spPr>
          <a:xfrm>
            <a:off x="895350" y="2115741"/>
            <a:ext cx="4501902" cy="672048"/>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Тарифы назначаются клиенту или счёту</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и действуют с определённой даты.</a:t>
            </a:r>
            <a:endParaRPr lang="ru-RU" sz="1800" dirty="0"/>
          </a:p>
        </p:txBody>
      </p:sp>
      <p:sp>
        <p:nvSpPr>
          <p:cNvPr id="9" name="Text 5"/>
          <p:cNvSpPr txBox="1"/>
          <p:nvPr/>
        </p:nvSpPr>
        <p:spPr>
          <a:xfrm>
            <a:off x="533400" y="3022104"/>
            <a:ext cx="247650" cy="624423"/>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02</a:t>
            </a:r>
            <a:endParaRPr lang="ru-RU" sz="1125" dirty="0"/>
          </a:p>
        </p:txBody>
      </p:sp>
      <p:sp>
        <p:nvSpPr>
          <p:cNvPr id="10" name="Text 6"/>
          <p:cNvSpPr txBox="1"/>
          <p:nvPr/>
        </p:nvSpPr>
        <p:spPr>
          <a:xfrm>
            <a:off x="895350" y="2974479"/>
            <a:ext cx="4501902" cy="672048"/>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Новая ставка не переписывает прежние</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начисления.</a:t>
            </a:r>
            <a:endParaRPr lang="ru-RU" sz="1800" dirty="0"/>
          </a:p>
        </p:txBody>
      </p:sp>
      <p:sp>
        <p:nvSpPr>
          <p:cNvPr id="11" name="Text 7"/>
          <p:cNvSpPr txBox="1"/>
          <p:nvPr/>
        </p:nvSpPr>
        <p:spPr>
          <a:xfrm>
            <a:off x="533400" y="3880842"/>
            <a:ext cx="247650" cy="1273612"/>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03</a:t>
            </a:r>
            <a:endParaRPr lang="ru-RU" sz="1125" dirty="0"/>
          </a:p>
        </p:txBody>
      </p:sp>
      <p:sp>
        <p:nvSpPr>
          <p:cNvPr id="12" name="Text 8"/>
          <p:cNvSpPr txBox="1"/>
          <p:nvPr/>
        </p:nvSpPr>
        <p:spPr>
          <a:xfrm>
            <a:off x="895350" y="3833217"/>
            <a:ext cx="4501902" cy="1321237"/>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Поддерживаются торговые,</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депозитарные и периодические</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комиссии; применённые правила</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доступны для проверки.</a:t>
            </a:r>
            <a:endParaRPr lang="ru-RU" sz="1800" dirty="0"/>
          </a:p>
        </p:txBody>
      </p:sp>
      <p:sp>
        <p:nvSpPr>
          <p:cNvPr id="13" name="Shape 9"/>
          <p:cNvSpPr/>
          <p:nvPr/>
        </p:nvSpPr>
        <p:spPr>
          <a:xfrm>
            <a:off x="5911602" y="1788319"/>
            <a:ext cx="5746849" cy="3365897"/>
          </a:xfrm>
          <a:prstGeom prst="rect">
            <a:avLst/>
          </a:prstGeom>
          <a:solidFill>
            <a:srgbClr val="E8F3EF"/>
          </a:solidFill>
          <a:ln w="12700">
            <a:solidFill>
              <a:srgbClr val="333333">
                <a:alpha val="0"/>
              </a:srgbClr>
            </a:solidFill>
            <a:prstDash val="solid"/>
          </a:ln>
        </p:spPr>
      </p:sp>
      <p:sp>
        <p:nvSpPr>
          <p:cNvPr id="14" name="Shape 10"/>
          <p:cNvSpPr/>
          <p:nvPr/>
        </p:nvSpPr>
        <p:spPr>
          <a:xfrm>
            <a:off x="5911602" y="1788319"/>
            <a:ext cx="5746849" cy="0"/>
          </a:xfrm>
          <a:prstGeom prst="line">
            <a:avLst/>
          </a:prstGeom>
          <a:noFill/>
          <a:ln w="9525">
            <a:solidFill>
              <a:srgbClr val="D4E6DF"/>
            </a:solidFill>
            <a:prstDash val="solid"/>
          </a:ln>
        </p:spPr>
      </p:sp>
      <p:sp>
        <p:nvSpPr>
          <p:cNvPr id="15" name="Shape 11"/>
          <p:cNvSpPr/>
          <p:nvPr/>
        </p:nvSpPr>
        <p:spPr>
          <a:xfrm>
            <a:off x="11658451" y="1788319"/>
            <a:ext cx="0" cy="3365897"/>
          </a:xfrm>
          <a:prstGeom prst="line">
            <a:avLst/>
          </a:prstGeom>
          <a:noFill/>
          <a:ln w="9525">
            <a:solidFill>
              <a:srgbClr val="D4E6DF"/>
            </a:solidFill>
            <a:prstDash val="solid"/>
          </a:ln>
        </p:spPr>
      </p:sp>
      <p:sp>
        <p:nvSpPr>
          <p:cNvPr id="16" name="Shape 12"/>
          <p:cNvSpPr/>
          <p:nvPr/>
        </p:nvSpPr>
        <p:spPr>
          <a:xfrm>
            <a:off x="5911602" y="5154216"/>
            <a:ext cx="5746849" cy="0"/>
          </a:xfrm>
          <a:prstGeom prst="line">
            <a:avLst/>
          </a:prstGeom>
          <a:noFill/>
          <a:ln w="9525">
            <a:solidFill>
              <a:srgbClr val="D4E6DF"/>
            </a:solidFill>
            <a:prstDash val="solid"/>
          </a:ln>
        </p:spPr>
      </p:sp>
      <p:sp>
        <p:nvSpPr>
          <p:cNvPr id="17" name="Shape 13"/>
          <p:cNvSpPr/>
          <p:nvPr/>
        </p:nvSpPr>
        <p:spPr>
          <a:xfrm>
            <a:off x="5911602" y="1788319"/>
            <a:ext cx="0" cy="3365897"/>
          </a:xfrm>
          <a:prstGeom prst="line">
            <a:avLst/>
          </a:prstGeom>
          <a:noFill/>
          <a:ln w="9525">
            <a:solidFill>
              <a:srgbClr val="D4E6DF"/>
            </a:solidFill>
            <a:prstDash val="solid"/>
          </a:ln>
        </p:spPr>
      </p:sp>
      <p:sp>
        <p:nvSpPr>
          <p:cNvPr id="18" name="Shape 14"/>
          <p:cNvSpPr/>
          <p:nvPr/>
        </p:nvSpPr>
        <p:spPr>
          <a:xfrm>
            <a:off x="6054477" y="1931194"/>
            <a:ext cx="5461099" cy="3080147"/>
          </a:xfrm>
          <a:prstGeom prst="rect">
            <a:avLst/>
          </a:prstGeom>
          <a:solidFill>
            <a:srgbClr val="FFFFFF"/>
          </a:solidFill>
          <a:ln w="12700">
            <a:solidFill>
              <a:srgbClr val="333333">
                <a:alpha val="0"/>
              </a:srgbClr>
            </a:solidFill>
            <a:prstDash val="solid"/>
          </a:ln>
        </p:spPr>
      </p:sp>
      <p:sp>
        <p:nvSpPr>
          <p:cNvPr id="19" name="Shape 15"/>
          <p:cNvSpPr/>
          <p:nvPr/>
        </p:nvSpPr>
        <p:spPr>
          <a:xfrm>
            <a:off x="6054477" y="1931194"/>
            <a:ext cx="5461099" cy="0"/>
          </a:xfrm>
          <a:prstGeom prst="line">
            <a:avLst/>
          </a:prstGeom>
          <a:noFill/>
          <a:ln w="9525">
            <a:solidFill>
              <a:srgbClr val="E4E7E5"/>
            </a:solidFill>
            <a:prstDash val="solid"/>
          </a:ln>
        </p:spPr>
      </p:sp>
      <p:sp>
        <p:nvSpPr>
          <p:cNvPr id="20" name="Shape 16"/>
          <p:cNvSpPr/>
          <p:nvPr/>
        </p:nvSpPr>
        <p:spPr>
          <a:xfrm>
            <a:off x="11515576" y="1931194"/>
            <a:ext cx="0" cy="3080147"/>
          </a:xfrm>
          <a:prstGeom prst="line">
            <a:avLst/>
          </a:prstGeom>
          <a:noFill/>
          <a:ln w="9525">
            <a:solidFill>
              <a:srgbClr val="E4E7E5"/>
            </a:solidFill>
            <a:prstDash val="solid"/>
          </a:ln>
        </p:spPr>
      </p:sp>
      <p:sp>
        <p:nvSpPr>
          <p:cNvPr id="21" name="Shape 17"/>
          <p:cNvSpPr/>
          <p:nvPr/>
        </p:nvSpPr>
        <p:spPr>
          <a:xfrm>
            <a:off x="6054477" y="5011341"/>
            <a:ext cx="5461099" cy="0"/>
          </a:xfrm>
          <a:prstGeom prst="line">
            <a:avLst/>
          </a:prstGeom>
          <a:noFill/>
          <a:ln w="9525">
            <a:solidFill>
              <a:srgbClr val="E4E7E5"/>
            </a:solidFill>
            <a:prstDash val="solid"/>
          </a:ln>
        </p:spPr>
      </p:sp>
      <p:sp>
        <p:nvSpPr>
          <p:cNvPr id="22" name="Shape 18"/>
          <p:cNvSpPr/>
          <p:nvPr/>
        </p:nvSpPr>
        <p:spPr>
          <a:xfrm>
            <a:off x="6054477" y="1931194"/>
            <a:ext cx="0" cy="3080147"/>
          </a:xfrm>
          <a:prstGeom prst="line">
            <a:avLst/>
          </a:prstGeom>
          <a:noFill/>
          <a:ln w="9525">
            <a:solidFill>
              <a:srgbClr val="E4E7E5"/>
            </a:solidFill>
            <a:prstDash val="solid"/>
          </a:ln>
        </p:spPr>
      </p:sp>
      <p:pic>
        <p:nvPicPr>
          <p:cNvPr id="23" name="Image 2" descr="Матрица комиссий: виды комиссий, методы расчёта и правила тарифов.">    </p:cNvPr>
          <p:cNvPicPr>
            <a:picLocks noChangeAspect="1"/>
          </p:cNvPicPr>
          <p:nvPr/>
        </p:nvPicPr>
        <p:blipFill>
          <a:blip r:embed="rId3"/>
          <a:stretch>
            <a:fillRect/>
          </a:stretch>
        </p:blipFill>
        <p:spPr>
          <a:xfrm>
            <a:off x="6064052" y="1940719"/>
            <a:ext cx="5441950" cy="3061097"/>
          </a:xfrm>
          <a:prstGeom prst="rect">
            <a:avLst/>
          </a:prstGeom>
        </p:spPr>
      </p:pic>
      <p:sp>
        <p:nvSpPr>
          <p:cNvPr id="24" name="Text 19"/>
          <p:cNvSpPr txBox="1"/>
          <p:nvPr/>
        </p:nvSpPr>
        <p:spPr>
          <a:xfrm>
            <a:off x="5911602" y="5249466"/>
            <a:ext cx="5746849" cy="232410"/>
          </a:xfrm>
          <a:prstGeom prst="rect">
            <a:avLst/>
          </a:prstGeom>
          <a:noFill/>
          <a:ln/>
        </p:spPr>
        <p:txBody>
          <a:bodyPr wrap="none" lIns="0" tIns="0" rIns="0" bIns="0" rtlCol="0" anchor="t"/>
          <a:lstStyle/>
          <a:p>
            <a:pPr algn="l" indent="0" marL="0">
              <a:lnSpc>
                <a:spcPts val="1650"/>
              </a:lnSpc>
              <a:buNone/>
            </a:pPr>
            <a:r>
              <a:rPr lang="ru-RU" altLang="en-US" sz="1125" u="none" dirty="0">
                <a:solidFill>
                  <a:srgbClr val="626864"/>
                </a:solidFill>
                <a:latin typeface="Broksoft Geist 400" pitchFamily="34" charset="0"/>
                <a:ea typeface="Broksoft Geist 400" pitchFamily="34" charset="-122"/>
                <a:cs typeface="Broksoft Geist 400" pitchFamily="34" charset="-120"/>
              </a:rPr>
              <a:t>Реальный интерфейс · демонстрационные данные</a:t>
            </a:r>
            <a:endParaRPr lang="ru-RU" sz="1125" dirty="0"/>
          </a:p>
        </p:txBody>
      </p:sp>
      <p:sp>
        <p:nvSpPr>
          <p:cNvPr id="25"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1"/>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7" name="Text 22">
            <a:hlinkClick r:id="rId4"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8"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06 / 14</a:t>
            </a:r>
            <a:endParaRPr lang="ru-RU"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972800" y="381000"/>
            <a:ext cx="6858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Контроль</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Контроль встроен в рабочий процесс</a:t>
            </a:r>
            <a:endParaRPr lang="ru-RU" sz="3600" dirty="0"/>
          </a:p>
        </p:txBody>
      </p:sp>
      <p:sp>
        <p:nvSpPr>
          <p:cNvPr id="7" name="Shape 3"/>
          <p:cNvSpPr/>
          <p:nvPr/>
        </p:nvSpPr>
        <p:spPr>
          <a:xfrm>
            <a:off x="533400" y="1921669"/>
            <a:ext cx="3505200" cy="0"/>
          </a:xfrm>
          <a:prstGeom prst="line">
            <a:avLst/>
          </a:prstGeom>
          <a:noFill/>
          <a:ln w="19050">
            <a:solidFill>
              <a:srgbClr val="087F73"/>
            </a:solidFill>
            <a:prstDash val="solid"/>
          </a:ln>
        </p:spPr>
      </p:sp>
      <p:sp>
        <p:nvSpPr>
          <p:cNvPr id="8" name="Text 4"/>
          <p:cNvSpPr txBox="1"/>
          <p:nvPr/>
        </p:nvSpPr>
        <p:spPr>
          <a:xfrm>
            <a:off x="533400" y="2112169"/>
            <a:ext cx="3505200" cy="232410"/>
          </a:xfrm>
          <a:prstGeom prst="rect">
            <a:avLst/>
          </a:prstGeom>
          <a:noFill/>
          <a:ln/>
        </p:spPr>
        <p:txBody>
          <a:bodyPr wrap="none" lIns="0" tIns="0" rIns="0" bIns="0" rtlCol="0" anchor="t"/>
          <a:lstStyle/>
          <a:p>
            <a:pPr algn="l" indent="0" marL="0">
              <a:lnSpc>
                <a:spcPts val="165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rPr>
              <a:t>01</a:t>
            </a:r>
            <a:endParaRPr lang="ru-RU" sz="1200" dirty="0"/>
          </a:p>
        </p:txBody>
      </p:sp>
      <p:sp>
        <p:nvSpPr>
          <p:cNvPr id="9" name="Text 5"/>
          <p:cNvSpPr txBox="1"/>
          <p:nvPr/>
        </p:nvSpPr>
        <p:spPr>
          <a:xfrm>
            <a:off x="533400" y="2474119"/>
            <a:ext cx="3505200" cy="670560"/>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Проверка клиента</a:t>
            </a:r>
            <a:endParaRPr lang="ru-RU" sz="1950" dirty="0"/>
          </a:p>
        </p:txBody>
      </p:sp>
      <p:sp>
        <p:nvSpPr>
          <p:cNvPr id="10" name="Text 6"/>
          <p:cNvSpPr txBox="1"/>
          <p:nvPr/>
        </p:nvSpPr>
        <p:spPr>
          <a:xfrm>
            <a:off x="533400" y="3331369"/>
            <a:ext cx="3505200" cy="1376005"/>
          </a:xfrm>
          <a:prstGeom prst="rect">
            <a:avLst/>
          </a:prstGeom>
          <a:noFill/>
          <a:ln/>
        </p:spPr>
        <p:txBody>
          <a:bodyPr wrap="none" lIns="0" tIns="0" rIns="0" bIns="0" rtlCol="0" anchor="t"/>
          <a:lstStyle/>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KYC, скрининг и мониторинг</a:t>
            </a:r>
            <a:endParaRPr lang="ru-RU" sz="1800" dirty="0"/>
          </a:p>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операций связаны с</a:t>
            </a:r>
            <a:endParaRPr lang="ru-RU" sz="1800" dirty="0"/>
          </a:p>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документами и историей</a:t>
            </a:r>
            <a:endParaRPr lang="ru-RU" sz="1800" dirty="0"/>
          </a:p>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решений.</a:t>
            </a:r>
            <a:endParaRPr lang="ru-RU" sz="1800" dirty="0"/>
          </a:p>
        </p:txBody>
      </p:sp>
      <p:sp>
        <p:nvSpPr>
          <p:cNvPr id="11" name="Shape 7"/>
          <p:cNvSpPr/>
          <p:nvPr/>
        </p:nvSpPr>
        <p:spPr>
          <a:xfrm>
            <a:off x="4343400" y="1921669"/>
            <a:ext cx="3505200" cy="0"/>
          </a:xfrm>
          <a:prstGeom prst="line">
            <a:avLst/>
          </a:prstGeom>
          <a:noFill/>
          <a:ln w="19050">
            <a:solidFill>
              <a:srgbClr val="087F73"/>
            </a:solidFill>
            <a:prstDash val="solid"/>
          </a:ln>
        </p:spPr>
      </p:sp>
      <p:sp>
        <p:nvSpPr>
          <p:cNvPr id="12" name="Text 8"/>
          <p:cNvSpPr txBox="1"/>
          <p:nvPr/>
        </p:nvSpPr>
        <p:spPr>
          <a:xfrm>
            <a:off x="4343400" y="2112169"/>
            <a:ext cx="3505200" cy="232410"/>
          </a:xfrm>
          <a:prstGeom prst="rect">
            <a:avLst/>
          </a:prstGeom>
          <a:noFill/>
          <a:ln/>
        </p:spPr>
        <p:txBody>
          <a:bodyPr wrap="none" lIns="0" tIns="0" rIns="0" bIns="0" rtlCol="0" anchor="t"/>
          <a:lstStyle/>
          <a:p>
            <a:pPr algn="l" indent="0" marL="0">
              <a:lnSpc>
                <a:spcPts val="165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rPr>
              <a:t>02</a:t>
            </a:r>
            <a:endParaRPr lang="ru-RU" sz="1200" dirty="0"/>
          </a:p>
        </p:txBody>
      </p:sp>
      <p:sp>
        <p:nvSpPr>
          <p:cNvPr id="13" name="Text 9"/>
          <p:cNvSpPr txBox="1"/>
          <p:nvPr/>
        </p:nvSpPr>
        <p:spPr>
          <a:xfrm>
            <a:off x="4343400" y="2474119"/>
            <a:ext cx="3505200" cy="670560"/>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Разделение обязанностей</a:t>
            </a:r>
            <a:endParaRPr lang="ru-RU" sz="1950" dirty="0"/>
          </a:p>
        </p:txBody>
      </p:sp>
      <p:sp>
        <p:nvSpPr>
          <p:cNvPr id="14" name="Text 10"/>
          <p:cNvSpPr txBox="1"/>
          <p:nvPr/>
        </p:nvSpPr>
        <p:spPr>
          <a:xfrm>
            <a:off x="4343400" y="3331369"/>
            <a:ext cx="3505200" cy="1376005"/>
          </a:xfrm>
          <a:prstGeom prst="rect">
            <a:avLst/>
          </a:prstGeom>
          <a:noFill/>
          <a:ln/>
        </p:spPr>
        <p:txBody>
          <a:bodyPr wrap="none" lIns="0" tIns="0" rIns="0" bIns="0" rtlCol="0" anchor="t"/>
          <a:lstStyle/>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Роли определяют полномочия.</a:t>
            </a:r>
            <a:endParaRPr lang="ru-RU" sz="1800" dirty="0"/>
          </a:p>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Независимое подтверждение</a:t>
            </a:r>
            <a:endParaRPr lang="ru-RU" sz="1800" dirty="0"/>
          </a:p>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применяется по заданным</a:t>
            </a:r>
            <a:endParaRPr lang="ru-RU" sz="1800" dirty="0"/>
          </a:p>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правилам.</a:t>
            </a:r>
            <a:endParaRPr lang="ru-RU" sz="1800" dirty="0"/>
          </a:p>
        </p:txBody>
      </p:sp>
      <p:sp>
        <p:nvSpPr>
          <p:cNvPr id="15" name="Shape 11"/>
          <p:cNvSpPr/>
          <p:nvPr/>
        </p:nvSpPr>
        <p:spPr>
          <a:xfrm>
            <a:off x="8153400" y="1921669"/>
            <a:ext cx="3505200" cy="0"/>
          </a:xfrm>
          <a:prstGeom prst="line">
            <a:avLst/>
          </a:prstGeom>
          <a:noFill/>
          <a:ln w="19050">
            <a:solidFill>
              <a:srgbClr val="087F73"/>
            </a:solidFill>
            <a:prstDash val="solid"/>
          </a:ln>
        </p:spPr>
      </p:sp>
      <p:sp>
        <p:nvSpPr>
          <p:cNvPr id="16" name="Text 12"/>
          <p:cNvSpPr txBox="1"/>
          <p:nvPr/>
        </p:nvSpPr>
        <p:spPr>
          <a:xfrm>
            <a:off x="8153400" y="2112169"/>
            <a:ext cx="3505200" cy="232410"/>
          </a:xfrm>
          <a:prstGeom prst="rect">
            <a:avLst/>
          </a:prstGeom>
          <a:noFill/>
          <a:ln/>
        </p:spPr>
        <p:txBody>
          <a:bodyPr wrap="none" lIns="0" tIns="0" rIns="0" bIns="0" rtlCol="0" anchor="t"/>
          <a:lstStyle/>
          <a:p>
            <a:pPr algn="l" indent="0" marL="0">
              <a:lnSpc>
                <a:spcPts val="165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rPr>
              <a:t>03</a:t>
            </a:r>
            <a:endParaRPr lang="ru-RU" sz="1200" dirty="0"/>
          </a:p>
        </p:txBody>
      </p:sp>
      <p:sp>
        <p:nvSpPr>
          <p:cNvPr id="17" name="Text 13"/>
          <p:cNvSpPr txBox="1"/>
          <p:nvPr/>
        </p:nvSpPr>
        <p:spPr>
          <a:xfrm>
            <a:off x="8153400" y="2474119"/>
            <a:ext cx="3505200" cy="670560"/>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История решений</a:t>
            </a:r>
            <a:endParaRPr lang="ru-RU" sz="1950" dirty="0"/>
          </a:p>
        </p:txBody>
      </p:sp>
      <p:sp>
        <p:nvSpPr>
          <p:cNvPr id="18" name="Text 14"/>
          <p:cNvSpPr txBox="1"/>
          <p:nvPr/>
        </p:nvSpPr>
        <p:spPr>
          <a:xfrm>
            <a:off x="8153400" y="3331369"/>
            <a:ext cx="3505200" cy="699433"/>
          </a:xfrm>
          <a:prstGeom prst="rect">
            <a:avLst/>
          </a:prstGeom>
          <a:noFill/>
          <a:ln/>
        </p:spPr>
        <p:txBody>
          <a:bodyPr wrap="none" lIns="0" tIns="0" rIns="0" bIns="0" rtlCol="0" anchor="t"/>
          <a:lstStyle/>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Журнал аудита сохраняет</a:t>
            </a:r>
            <a:endParaRPr lang="ru-RU" sz="1800" dirty="0"/>
          </a:p>
          <a:p>
            <a:pPr algn="l" indent="0" marL="0">
              <a:lnSpc>
                <a:spcPts val="2664"/>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автора, время и изменения.</a:t>
            </a:r>
            <a:endParaRPr lang="ru-RU" sz="1800" dirty="0"/>
          </a:p>
        </p:txBody>
      </p:sp>
      <p:sp>
        <p:nvSpPr>
          <p:cNvPr id="19" name="Shape 15"/>
          <p:cNvSpPr/>
          <p:nvPr/>
        </p:nvSpPr>
        <p:spPr>
          <a:xfrm>
            <a:off x="533400" y="4970264"/>
            <a:ext cx="11125200" cy="647700"/>
          </a:xfrm>
          <a:prstGeom prst="rect">
            <a:avLst/>
          </a:prstGeom>
          <a:solidFill>
            <a:srgbClr val="F7F8F7"/>
          </a:solidFill>
          <a:ln w="12700">
            <a:solidFill>
              <a:srgbClr val="333333">
                <a:alpha val="0"/>
              </a:srgbClr>
            </a:solidFill>
            <a:prstDash val="solid"/>
          </a:ln>
        </p:spPr>
      </p:sp>
      <p:sp>
        <p:nvSpPr>
          <p:cNvPr id="20" name="Shape 16"/>
          <p:cNvSpPr/>
          <p:nvPr/>
        </p:nvSpPr>
        <p:spPr>
          <a:xfrm>
            <a:off x="533400" y="4970264"/>
            <a:ext cx="11125200" cy="0"/>
          </a:xfrm>
          <a:prstGeom prst="line">
            <a:avLst/>
          </a:prstGeom>
          <a:noFill/>
          <a:ln w="9525">
            <a:solidFill>
              <a:srgbClr val="E4E7E5"/>
            </a:solidFill>
            <a:prstDash val="solid"/>
          </a:ln>
        </p:spPr>
      </p:sp>
      <p:sp>
        <p:nvSpPr>
          <p:cNvPr id="21" name="Shape 17"/>
          <p:cNvSpPr/>
          <p:nvPr/>
        </p:nvSpPr>
        <p:spPr>
          <a:xfrm>
            <a:off x="11658600" y="4970264"/>
            <a:ext cx="0" cy="647700"/>
          </a:xfrm>
          <a:prstGeom prst="line">
            <a:avLst/>
          </a:prstGeom>
          <a:noFill/>
          <a:ln w="9525">
            <a:solidFill>
              <a:srgbClr val="E4E7E5"/>
            </a:solidFill>
            <a:prstDash val="solid"/>
          </a:ln>
        </p:spPr>
      </p:sp>
      <p:sp>
        <p:nvSpPr>
          <p:cNvPr id="22" name="Shape 18"/>
          <p:cNvSpPr/>
          <p:nvPr/>
        </p:nvSpPr>
        <p:spPr>
          <a:xfrm>
            <a:off x="533400" y="5617964"/>
            <a:ext cx="11125200" cy="0"/>
          </a:xfrm>
          <a:prstGeom prst="line">
            <a:avLst/>
          </a:prstGeom>
          <a:noFill/>
          <a:ln w="9525">
            <a:solidFill>
              <a:srgbClr val="E4E7E5"/>
            </a:solidFill>
            <a:prstDash val="solid"/>
          </a:ln>
        </p:spPr>
      </p:sp>
      <p:sp>
        <p:nvSpPr>
          <p:cNvPr id="23" name="Shape 19"/>
          <p:cNvSpPr/>
          <p:nvPr/>
        </p:nvSpPr>
        <p:spPr>
          <a:xfrm>
            <a:off x="533400" y="4970264"/>
            <a:ext cx="0" cy="647700"/>
          </a:xfrm>
          <a:prstGeom prst="line">
            <a:avLst/>
          </a:prstGeom>
          <a:noFill/>
          <a:ln w="9525">
            <a:solidFill>
              <a:srgbClr val="E4E7E5"/>
            </a:solidFill>
            <a:prstDash val="solid"/>
          </a:ln>
        </p:spPr>
      </p:sp>
      <p:sp>
        <p:nvSpPr>
          <p:cNvPr id="24" name="Text 20"/>
          <p:cNvSpPr txBox="1"/>
          <p:nvPr/>
        </p:nvSpPr>
        <p:spPr>
          <a:xfrm>
            <a:off x="771525" y="5151239"/>
            <a:ext cx="10648950" cy="308610"/>
          </a:xfrm>
          <a:prstGeom prst="rect">
            <a:avLst/>
          </a:prstGeom>
          <a:noFill/>
          <a:ln/>
        </p:spPr>
        <p:txBody>
          <a:bodyPr wrap="none" lIns="0" tIns="0" rIns="0" bIns="0" rtlCol="0" anchor="t"/>
          <a:lstStyle/>
          <a:p>
            <a:pPr algn="l" indent="0" marL="0">
              <a:lnSpc>
                <a:spcPts val="225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Общие данные клиентов, счетов и инструментов</a:t>
            </a:r>
            <a:endParaRPr lang="ru-RU" sz="1650" dirty="0"/>
          </a:p>
        </p:txBody>
      </p:sp>
      <p:sp>
        <p:nvSpPr>
          <p:cNvPr id="25" name="Shape 21"/>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2"/>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7" name="Text 23">
            <a:hlinkClick r:id="rId3"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3"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8" name="Text 24"/>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07 / 14</a:t>
            </a:r>
            <a:endParaRPr lang="ru-RU"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239375" y="381000"/>
            <a:ext cx="1419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Клиентский сервис</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Клиентский сервис под вашим брендом</a:t>
            </a:r>
            <a:endParaRPr lang="ru-RU" sz="3600" dirty="0"/>
          </a:p>
        </p:txBody>
      </p:sp>
      <p:sp>
        <p:nvSpPr>
          <p:cNvPr id="7" name="Text 3"/>
          <p:cNvSpPr txBox="1"/>
          <p:nvPr/>
        </p:nvSpPr>
        <p:spPr>
          <a:xfrm>
            <a:off x="533400" y="2163366"/>
            <a:ext cx="247650" cy="949017"/>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01</a:t>
            </a:r>
            <a:endParaRPr lang="ru-RU" sz="1125" dirty="0"/>
          </a:p>
        </p:txBody>
      </p:sp>
      <p:sp>
        <p:nvSpPr>
          <p:cNvPr id="8" name="Text 4"/>
          <p:cNvSpPr txBox="1"/>
          <p:nvPr/>
        </p:nvSpPr>
        <p:spPr>
          <a:xfrm>
            <a:off x="895350" y="2115741"/>
            <a:ext cx="4501902" cy="996642"/>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Портфель, поручения, выписки,</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документы и KYC в одном кабинете,</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включая работу с телефона.</a:t>
            </a:r>
            <a:endParaRPr lang="ru-RU" sz="1800" dirty="0"/>
          </a:p>
        </p:txBody>
      </p:sp>
      <p:sp>
        <p:nvSpPr>
          <p:cNvPr id="9" name="Text 5"/>
          <p:cNvSpPr txBox="1"/>
          <p:nvPr/>
        </p:nvSpPr>
        <p:spPr>
          <a:xfrm>
            <a:off x="533400" y="3346698"/>
            <a:ext cx="247650" cy="949017"/>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02</a:t>
            </a:r>
            <a:endParaRPr lang="ru-RU" sz="1125" dirty="0"/>
          </a:p>
        </p:txBody>
      </p:sp>
      <p:sp>
        <p:nvSpPr>
          <p:cNvPr id="10" name="Text 6"/>
          <p:cNvSpPr txBox="1"/>
          <p:nvPr/>
        </p:nvSpPr>
        <p:spPr>
          <a:xfrm>
            <a:off x="895350" y="3299073"/>
            <a:ext cx="4501902" cy="996642"/>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Логотип, домен, оформление</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документов и отчётов — вашей</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компании.</a:t>
            </a:r>
            <a:endParaRPr lang="ru-RU" sz="1800" dirty="0"/>
          </a:p>
        </p:txBody>
      </p:sp>
      <p:sp>
        <p:nvSpPr>
          <p:cNvPr id="11" name="Text 7"/>
          <p:cNvSpPr txBox="1"/>
          <p:nvPr/>
        </p:nvSpPr>
        <p:spPr>
          <a:xfrm>
            <a:off x="533400" y="4530030"/>
            <a:ext cx="247650" cy="624423"/>
          </a:xfrm>
          <a:prstGeom prst="rect">
            <a:avLst/>
          </a:prstGeom>
          <a:noFill/>
          <a:ln/>
        </p:spPr>
        <p:txBody>
          <a:bodyPr wrap="none" lIns="0" tIns="0" rIns="0" bIns="0" rtlCol="0" anchor="t"/>
          <a:lstStyle/>
          <a:p>
            <a:pPr algn="l" indent="0" marL="0">
              <a:lnSpc>
                <a:spcPts val="1800"/>
              </a:lnSpc>
              <a:buNone/>
            </a:pPr>
            <a:r>
              <a:rPr lang="ru-RU" altLang="en-US" sz="1125" u="none" dirty="0">
                <a:solidFill>
                  <a:srgbClr val="087568"/>
                </a:solidFill>
                <a:latin typeface="Broksoft Geist 400" pitchFamily="34" charset="0"/>
                <a:ea typeface="Broksoft Geist 400" pitchFamily="34" charset="-122"/>
                <a:cs typeface="Broksoft Geist 400" pitchFamily="34" charset="-120"/>
              </a:rPr>
              <a:t>03</a:t>
            </a:r>
            <a:endParaRPr lang="ru-RU" sz="1125" dirty="0"/>
          </a:p>
        </p:txBody>
      </p:sp>
      <p:sp>
        <p:nvSpPr>
          <p:cNvPr id="12" name="Text 8"/>
          <p:cNvSpPr txBox="1"/>
          <p:nvPr/>
        </p:nvSpPr>
        <p:spPr>
          <a:xfrm>
            <a:off x="895350" y="4482405"/>
            <a:ext cx="4501902" cy="672048"/>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Кабинет использует общие с бэк-</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офисом учётные данные.</a:t>
            </a:r>
            <a:endParaRPr lang="ru-RU" sz="1800" dirty="0"/>
          </a:p>
        </p:txBody>
      </p:sp>
      <p:sp>
        <p:nvSpPr>
          <p:cNvPr id="13" name="Shape 9"/>
          <p:cNvSpPr/>
          <p:nvPr/>
        </p:nvSpPr>
        <p:spPr>
          <a:xfrm>
            <a:off x="5911602" y="1788319"/>
            <a:ext cx="5746849" cy="3365897"/>
          </a:xfrm>
          <a:prstGeom prst="rect">
            <a:avLst/>
          </a:prstGeom>
          <a:solidFill>
            <a:srgbClr val="E8F3EF"/>
          </a:solidFill>
          <a:ln w="12700">
            <a:solidFill>
              <a:srgbClr val="333333">
                <a:alpha val="0"/>
              </a:srgbClr>
            </a:solidFill>
            <a:prstDash val="solid"/>
          </a:ln>
        </p:spPr>
      </p:sp>
      <p:sp>
        <p:nvSpPr>
          <p:cNvPr id="14" name="Shape 10"/>
          <p:cNvSpPr/>
          <p:nvPr/>
        </p:nvSpPr>
        <p:spPr>
          <a:xfrm>
            <a:off x="5911602" y="1788319"/>
            <a:ext cx="5746849" cy="0"/>
          </a:xfrm>
          <a:prstGeom prst="line">
            <a:avLst/>
          </a:prstGeom>
          <a:noFill/>
          <a:ln w="9525">
            <a:solidFill>
              <a:srgbClr val="D4E6DF"/>
            </a:solidFill>
            <a:prstDash val="solid"/>
          </a:ln>
        </p:spPr>
      </p:sp>
      <p:sp>
        <p:nvSpPr>
          <p:cNvPr id="15" name="Shape 11"/>
          <p:cNvSpPr/>
          <p:nvPr/>
        </p:nvSpPr>
        <p:spPr>
          <a:xfrm>
            <a:off x="11658451" y="1788319"/>
            <a:ext cx="0" cy="3365897"/>
          </a:xfrm>
          <a:prstGeom prst="line">
            <a:avLst/>
          </a:prstGeom>
          <a:noFill/>
          <a:ln w="9525">
            <a:solidFill>
              <a:srgbClr val="D4E6DF"/>
            </a:solidFill>
            <a:prstDash val="solid"/>
          </a:ln>
        </p:spPr>
      </p:sp>
      <p:sp>
        <p:nvSpPr>
          <p:cNvPr id="16" name="Shape 12"/>
          <p:cNvSpPr/>
          <p:nvPr/>
        </p:nvSpPr>
        <p:spPr>
          <a:xfrm>
            <a:off x="5911602" y="5154216"/>
            <a:ext cx="5746849" cy="0"/>
          </a:xfrm>
          <a:prstGeom prst="line">
            <a:avLst/>
          </a:prstGeom>
          <a:noFill/>
          <a:ln w="9525">
            <a:solidFill>
              <a:srgbClr val="D4E6DF"/>
            </a:solidFill>
            <a:prstDash val="solid"/>
          </a:ln>
        </p:spPr>
      </p:sp>
      <p:sp>
        <p:nvSpPr>
          <p:cNvPr id="17" name="Shape 13"/>
          <p:cNvSpPr/>
          <p:nvPr/>
        </p:nvSpPr>
        <p:spPr>
          <a:xfrm>
            <a:off x="5911602" y="1788319"/>
            <a:ext cx="0" cy="3365897"/>
          </a:xfrm>
          <a:prstGeom prst="line">
            <a:avLst/>
          </a:prstGeom>
          <a:noFill/>
          <a:ln w="9525">
            <a:solidFill>
              <a:srgbClr val="D4E6DF"/>
            </a:solidFill>
            <a:prstDash val="solid"/>
          </a:ln>
        </p:spPr>
      </p:sp>
      <p:sp>
        <p:nvSpPr>
          <p:cNvPr id="18" name="Shape 14"/>
          <p:cNvSpPr/>
          <p:nvPr/>
        </p:nvSpPr>
        <p:spPr>
          <a:xfrm>
            <a:off x="6054477" y="1931194"/>
            <a:ext cx="5461099" cy="3080147"/>
          </a:xfrm>
          <a:prstGeom prst="rect">
            <a:avLst/>
          </a:prstGeom>
          <a:solidFill>
            <a:srgbClr val="FFFFFF"/>
          </a:solidFill>
          <a:ln w="12700">
            <a:solidFill>
              <a:srgbClr val="333333">
                <a:alpha val="0"/>
              </a:srgbClr>
            </a:solidFill>
            <a:prstDash val="solid"/>
          </a:ln>
        </p:spPr>
      </p:sp>
      <p:sp>
        <p:nvSpPr>
          <p:cNvPr id="19" name="Shape 15"/>
          <p:cNvSpPr/>
          <p:nvPr/>
        </p:nvSpPr>
        <p:spPr>
          <a:xfrm>
            <a:off x="6054477" y="1931194"/>
            <a:ext cx="5461099" cy="0"/>
          </a:xfrm>
          <a:prstGeom prst="line">
            <a:avLst/>
          </a:prstGeom>
          <a:noFill/>
          <a:ln w="9525">
            <a:solidFill>
              <a:srgbClr val="E4E7E5"/>
            </a:solidFill>
            <a:prstDash val="solid"/>
          </a:ln>
        </p:spPr>
      </p:sp>
      <p:sp>
        <p:nvSpPr>
          <p:cNvPr id="20" name="Shape 16"/>
          <p:cNvSpPr/>
          <p:nvPr/>
        </p:nvSpPr>
        <p:spPr>
          <a:xfrm>
            <a:off x="11515576" y="1931194"/>
            <a:ext cx="0" cy="3080147"/>
          </a:xfrm>
          <a:prstGeom prst="line">
            <a:avLst/>
          </a:prstGeom>
          <a:noFill/>
          <a:ln w="9525">
            <a:solidFill>
              <a:srgbClr val="E4E7E5"/>
            </a:solidFill>
            <a:prstDash val="solid"/>
          </a:ln>
        </p:spPr>
      </p:sp>
      <p:sp>
        <p:nvSpPr>
          <p:cNvPr id="21" name="Shape 17"/>
          <p:cNvSpPr/>
          <p:nvPr/>
        </p:nvSpPr>
        <p:spPr>
          <a:xfrm>
            <a:off x="6054477" y="5011341"/>
            <a:ext cx="5461099" cy="0"/>
          </a:xfrm>
          <a:prstGeom prst="line">
            <a:avLst/>
          </a:prstGeom>
          <a:noFill/>
          <a:ln w="9525">
            <a:solidFill>
              <a:srgbClr val="E4E7E5"/>
            </a:solidFill>
            <a:prstDash val="solid"/>
          </a:ln>
        </p:spPr>
      </p:sp>
      <p:sp>
        <p:nvSpPr>
          <p:cNvPr id="22" name="Shape 18"/>
          <p:cNvSpPr/>
          <p:nvPr/>
        </p:nvSpPr>
        <p:spPr>
          <a:xfrm>
            <a:off x="6054477" y="1931194"/>
            <a:ext cx="0" cy="3080147"/>
          </a:xfrm>
          <a:prstGeom prst="line">
            <a:avLst/>
          </a:prstGeom>
          <a:noFill/>
          <a:ln w="9525">
            <a:solidFill>
              <a:srgbClr val="E4E7E5"/>
            </a:solidFill>
            <a:prstDash val="solid"/>
          </a:ln>
        </p:spPr>
      </p:sp>
      <p:pic>
        <p:nvPicPr>
          <p:cNvPr id="23" name="Image 2" descr="Клиентский кабинет: стоимость портфеля, денежные остатки и операции.">    </p:cNvPr>
          <p:cNvPicPr>
            <a:picLocks noChangeAspect="1"/>
          </p:cNvPicPr>
          <p:nvPr/>
        </p:nvPicPr>
        <p:blipFill>
          <a:blip r:embed="rId3"/>
          <a:stretch>
            <a:fillRect/>
          </a:stretch>
        </p:blipFill>
        <p:spPr>
          <a:xfrm>
            <a:off x="6064052" y="1940719"/>
            <a:ext cx="5441950" cy="3061097"/>
          </a:xfrm>
          <a:prstGeom prst="rect">
            <a:avLst/>
          </a:prstGeom>
        </p:spPr>
      </p:pic>
      <p:sp>
        <p:nvSpPr>
          <p:cNvPr id="24" name="Text 19"/>
          <p:cNvSpPr txBox="1"/>
          <p:nvPr/>
        </p:nvSpPr>
        <p:spPr>
          <a:xfrm>
            <a:off x="5911602" y="5249466"/>
            <a:ext cx="5746849" cy="232410"/>
          </a:xfrm>
          <a:prstGeom prst="rect">
            <a:avLst/>
          </a:prstGeom>
          <a:noFill/>
          <a:ln/>
        </p:spPr>
        <p:txBody>
          <a:bodyPr wrap="none" lIns="0" tIns="0" rIns="0" bIns="0" rtlCol="0" anchor="t"/>
          <a:lstStyle/>
          <a:p>
            <a:pPr algn="l" indent="0" marL="0">
              <a:lnSpc>
                <a:spcPts val="1650"/>
              </a:lnSpc>
              <a:buNone/>
            </a:pPr>
            <a:r>
              <a:rPr lang="ru-RU" altLang="en-US" sz="1125" u="none" dirty="0">
                <a:solidFill>
                  <a:srgbClr val="626864"/>
                </a:solidFill>
                <a:latin typeface="Broksoft Geist 400" pitchFamily="34" charset="0"/>
                <a:ea typeface="Broksoft Geist 400" pitchFamily="34" charset="-122"/>
                <a:cs typeface="Broksoft Geist 400" pitchFamily="34" charset="-120"/>
              </a:rPr>
              <a:t>Реальный интерфейс · демонстрационные данные</a:t>
            </a:r>
            <a:endParaRPr lang="ru-RU" sz="1125" dirty="0"/>
          </a:p>
        </p:txBody>
      </p:sp>
      <p:sp>
        <p:nvSpPr>
          <p:cNvPr id="25"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1"/>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7" name="Text 22">
            <a:hlinkClick r:id="rId4"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8"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08 / 14</a:t>
            </a:r>
            <a:endParaRPr lang="ru-RU"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877550" y="381000"/>
            <a:ext cx="78105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Настройка</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Настройки и инструменты под вашим контролем</a:t>
            </a:r>
            <a:endParaRPr lang="ru-RU" sz="3600" dirty="0"/>
          </a:p>
        </p:txBody>
      </p:sp>
      <p:sp>
        <p:nvSpPr>
          <p:cNvPr id="7" name="Shape 3"/>
          <p:cNvSpPr/>
          <p:nvPr/>
        </p:nvSpPr>
        <p:spPr>
          <a:xfrm>
            <a:off x="533400" y="1788319"/>
            <a:ext cx="5860405" cy="3429744"/>
          </a:xfrm>
          <a:prstGeom prst="rect">
            <a:avLst/>
          </a:prstGeom>
          <a:solidFill>
            <a:srgbClr val="E8F3EF"/>
          </a:solidFill>
          <a:ln w="12700">
            <a:solidFill>
              <a:srgbClr val="333333">
                <a:alpha val="0"/>
              </a:srgbClr>
            </a:solidFill>
            <a:prstDash val="solid"/>
          </a:ln>
        </p:spPr>
      </p:sp>
      <p:sp>
        <p:nvSpPr>
          <p:cNvPr id="8" name="Shape 4"/>
          <p:cNvSpPr/>
          <p:nvPr/>
        </p:nvSpPr>
        <p:spPr>
          <a:xfrm>
            <a:off x="533400" y="1788319"/>
            <a:ext cx="5860405" cy="0"/>
          </a:xfrm>
          <a:prstGeom prst="line">
            <a:avLst/>
          </a:prstGeom>
          <a:noFill/>
          <a:ln w="9525">
            <a:solidFill>
              <a:srgbClr val="D4E6DF"/>
            </a:solidFill>
            <a:prstDash val="solid"/>
          </a:ln>
        </p:spPr>
      </p:sp>
      <p:sp>
        <p:nvSpPr>
          <p:cNvPr id="9" name="Shape 5"/>
          <p:cNvSpPr/>
          <p:nvPr/>
        </p:nvSpPr>
        <p:spPr>
          <a:xfrm>
            <a:off x="6393805" y="1788319"/>
            <a:ext cx="0" cy="3429744"/>
          </a:xfrm>
          <a:prstGeom prst="line">
            <a:avLst/>
          </a:prstGeom>
          <a:noFill/>
          <a:ln w="9525">
            <a:solidFill>
              <a:srgbClr val="D4E6DF"/>
            </a:solidFill>
            <a:prstDash val="solid"/>
          </a:ln>
        </p:spPr>
      </p:sp>
      <p:sp>
        <p:nvSpPr>
          <p:cNvPr id="10" name="Shape 6"/>
          <p:cNvSpPr/>
          <p:nvPr/>
        </p:nvSpPr>
        <p:spPr>
          <a:xfrm>
            <a:off x="533400" y="5218063"/>
            <a:ext cx="5860405" cy="0"/>
          </a:xfrm>
          <a:prstGeom prst="line">
            <a:avLst/>
          </a:prstGeom>
          <a:noFill/>
          <a:ln w="9525">
            <a:solidFill>
              <a:srgbClr val="D4E6DF"/>
            </a:solidFill>
            <a:prstDash val="solid"/>
          </a:ln>
        </p:spPr>
      </p:sp>
      <p:sp>
        <p:nvSpPr>
          <p:cNvPr id="11" name="Shape 7"/>
          <p:cNvSpPr/>
          <p:nvPr/>
        </p:nvSpPr>
        <p:spPr>
          <a:xfrm>
            <a:off x="533400" y="1788319"/>
            <a:ext cx="0" cy="3429744"/>
          </a:xfrm>
          <a:prstGeom prst="line">
            <a:avLst/>
          </a:prstGeom>
          <a:noFill/>
          <a:ln w="9525">
            <a:solidFill>
              <a:srgbClr val="D4E6DF"/>
            </a:solidFill>
            <a:prstDash val="solid"/>
          </a:ln>
        </p:spPr>
      </p:sp>
      <p:sp>
        <p:nvSpPr>
          <p:cNvPr id="12" name="Shape 8"/>
          <p:cNvSpPr/>
          <p:nvPr/>
        </p:nvSpPr>
        <p:spPr>
          <a:xfrm>
            <a:off x="676275" y="1931194"/>
            <a:ext cx="5574655" cy="3143994"/>
          </a:xfrm>
          <a:prstGeom prst="rect">
            <a:avLst/>
          </a:prstGeom>
          <a:solidFill>
            <a:srgbClr val="FFFFFF"/>
          </a:solidFill>
          <a:ln w="12700">
            <a:solidFill>
              <a:srgbClr val="333333">
                <a:alpha val="0"/>
              </a:srgbClr>
            </a:solidFill>
            <a:prstDash val="solid"/>
          </a:ln>
        </p:spPr>
      </p:sp>
      <p:sp>
        <p:nvSpPr>
          <p:cNvPr id="13" name="Shape 9"/>
          <p:cNvSpPr/>
          <p:nvPr/>
        </p:nvSpPr>
        <p:spPr>
          <a:xfrm>
            <a:off x="676275" y="1931194"/>
            <a:ext cx="5574655" cy="0"/>
          </a:xfrm>
          <a:prstGeom prst="line">
            <a:avLst/>
          </a:prstGeom>
          <a:noFill/>
          <a:ln w="9525">
            <a:solidFill>
              <a:srgbClr val="E4E7E5"/>
            </a:solidFill>
            <a:prstDash val="solid"/>
          </a:ln>
        </p:spPr>
      </p:sp>
      <p:sp>
        <p:nvSpPr>
          <p:cNvPr id="14" name="Shape 10"/>
          <p:cNvSpPr/>
          <p:nvPr/>
        </p:nvSpPr>
        <p:spPr>
          <a:xfrm>
            <a:off x="6250930" y="1931194"/>
            <a:ext cx="0" cy="3143994"/>
          </a:xfrm>
          <a:prstGeom prst="line">
            <a:avLst/>
          </a:prstGeom>
          <a:noFill/>
          <a:ln w="9525">
            <a:solidFill>
              <a:srgbClr val="E4E7E5"/>
            </a:solidFill>
            <a:prstDash val="solid"/>
          </a:ln>
        </p:spPr>
      </p:sp>
      <p:sp>
        <p:nvSpPr>
          <p:cNvPr id="15" name="Shape 11"/>
          <p:cNvSpPr/>
          <p:nvPr/>
        </p:nvSpPr>
        <p:spPr>
          <a:xfrm>
            <a:off x="676275" y="5075188"/>
            <a:ext cx="5574655" cy="0"/>
          </a:xfrm>
          <a:prstGeom prst="line">
            <a:avLst/>
          </a:prstGeom>
          <a:noFill/>
          <a:ln w="9525">
            <a:solidFill>
              <a:srgbClr val="E4E7E5"/>
            </a:solidFill>
            <a:prstDash val="solid"/>
          </a:ln>
        </p:spPr>
      </p:sp>
      <p:sp>
        <p:nvSpPr>
          <p:cNvPr id="16" name="Shape 12"/>
          <p:cNvSpPr/>
          <p:nvPr/>
        </p:nvSpPr>
        <p:spPr>
          <a:xfrm>
            <a:off x="676275" y="1931194"/>
            <a:ext cx="0" cy="3143994"/>
          </a:xfrm>
          <a:prstGeom prst="line">
            <a:avLst/>
          </a:prstGeom>
          <a:noFill/>
          <a:ln w="9525">
            <a:solidFill>
              <a:srgbClr val="E4E7E5"/>
            </a:solidFill>
            <a:prstDash val="solid"/>
          </a:ln>
        </p:spPr>
      </p:sp>
      <p:pic>
        <p:nvPicPr>
          <p:cNvPr id="17" name="Image 2" descr="Настройка обязательных полей и правил формы операции.">    </p:cNvPr>
          <p:cNvPicPr>
            <a:picLocks noChangeAspect="1"/>
          </p:cNvPicPr>
          <p:nvPr/>
        </p:nvPicPr>
        <p:blipFill>
          <a:blip r:embed="rId3"/>
          <a:stretch>
            <a:fillRect/>
          </a:stretch>
        </p:blipFill>
        <p:spPr>
          <a:xfrm>
            <a:off x="685874" y="1940719"/>
            <a:ext cx="5555456" cy="3124944"/>
          </a:xfrm>
          <a:prstGeom prst="rect">
            <a:avLst/>
          </a:prstGeom>
        </p:spPr>
      </p:pic>
      <p:sp>
        <p:nvSpPr>
          <p:cNvPr id="18" name="Text 13"/>
          <p:cNvSpPr txBox="1"/>
          <p:nvPr/>
        </p:nvSpPr>
        <p:spPr>
          <a:xfrm>
            <a:off x="533400" y="5313313"/>
            <a:ext cx="5860405" cy="232410"/>
          </a:xfrm>
          <a:prstGeom prst="rect">
            <a:avLst/>
          </a:prstGeom>
          <a:noFill/>
          <a:ln/>
        </p:spPr>
        <p:txBody>
          <a:bodyPr wrap="none" lIns="0" tIns="0" rIns="0" bIns="0" rtlCol="0" anchor="t"/>
          <a:lstStyle/>
          <a:p>
            <a:pPr algn="l" indent="0" marL="0">
              <a:lnSpc>
                <a:spcPts val="1650"/>
              </a:lnSpc>
              <a:buNone/>
            </a:pPr>
            <a:r>
              <a:rPr lang="ru-RU" altLang="en-US" sz="1125" u="none" dirty="0">
                <a:solidFill>
                  <a:srgbClr val="626864"/>
                </a:solidFill>
                <a:latin typeface="Broksoft Geist 400" pitchFamily="34" charset="0"/>
                <a:ea typeface="Broksoft Geist 400" pitchFamily="34" charset="-122"/>
                <a:cs typeface="Broksoft Geist 400" pitchFamily="34" charset="-120"/>
              </a:rPr>
              <a:t>Реальный интерфейс · демонстрационные данные</a:t>
            </a:r>
            <a:endParaRPr lang="ru-RU" sz="1125" dirty="0"/>
          </a:p>
        </p:txBody>
      </p:sp>
      <p:sp>
        <p:nvSpPr>
          <p:cNvPr id="19" name="Text 14"/>
          <p:cNvSpPr txBox="1"/>
          <p:nvPr/>
        </p:nvSpPr>
        <p:spPr>
          <a:xfrm>
            <a:off x="6774805" y="1825079"/>
            <a:ext cx="4883646" cy="319921"/>
          </a:xfrm>
          <a:prstGeom prst="rect">
            <a:avLst/>
          </a:prstGeom>
          <a:noFill/>
          <a:ln/>
        </p:spPr>
        <p:txBody>
          <a:bodyPr wrap="none" lIns="0" tIns="0" rIns="0" bIns="0" rtlCol="0" anchor="t"/>
          <a:lstStyle/>
          <a:p>
            <a:pPr algn="l" indent="0" marL="0">
              <a:lnSpc>
                <a:spcPts val="2340"/>
              </a:lnSpc>
              <a:buNone/>
            </a:pPr>
            <a:r>
              <a:rPr lang="ru-RU" altLang="en-US" sz="1800" u="none" spc="-36" kern="0" dirty="0">
                <a:solidFill>
                  <a:srgbClr val="1B1B1B"/>
                </a:solidFill>
                <a:latin typeface="Broksoft Geist 550" pitchFamily="34" charset="0"/>
                <a:ea typeface="Broksoft Geist 550" pitchFamily="34" charset="-122"/>
                <a:cs typeface="Broksoft Geist 550" pitchFamily="34" charset="-120"/>
              </a:rPr>
              <a:t>Поддерживаемая бизнес-логика</a:t>
            </a:r>
            <a:endParaRPr lang="ru-RU" sz="1800" dirty="0"/>
          </a:p>
        </p:txBody>
      </p:sp>
      <p:sp>
        <p:nvSpPr>
          <p:cNvPr id="20" name="Text 15"/>
          <p:cNvSpPr txBox="1"/>
          <p:nvPr/>
        </p:nvSpPr>
        <p:spPr>
          <a:xfrm>
            <a:off x="6774805" y="2236440"/>
            <a:ext cx="4883646" cy="982801"/>
          </a:xfrm>
          <a:prstGeom prst="rect">
            <a:avLst/>
          </a:prstGeom>
          <a:noFill/>
          <a:ln/>
        </p:spPr>
        <p:txBody>
          <a:bodyPr wrap="none" lIns="0" tIns="0" rIns="0" bIns="0" rtlCol="0" anchor="t"/>
          <a:lstStyle/>
          <a:p>
            <a:pPr algn="l" indent="0" marL="0">
              <a:lnSpc>
                <a:spcPts val="2520"/>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Настраивайте поля, тарифы и справочники</a:t>
            </a:r>
            <a:endParaRPr lang="ru-RU" sz="1800" dirty="0"/>
          </a:p>
          <a:p>
            <a:pPr algn="l" indent="0" marL="0">
              <a:lnSpc>
                <a:spcPts val="2520"/>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в пределах поддерживаемой бизнес-</a:t>
            </a:r>
            <a:endParaRPr lang="ru-RU" sz="1800" dirty="0"/>
          </a:p>
          <a:p>
            <a:pPr algn="l" indent="0" marL="0">
              <a:lnSpc>
                <a:spcPts val="2520"/>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логики.</a:t>
            </a:r>
            <a:endParaRPr lang="ru-RU" sz="1800" dirty="0"/>
          </a:p>
        </p:txBody>
      </p:sp>
      <p:sp>
        <p:nvSpPr>
          <p:cNvPr id="21" name="Shape 16"/>
          <p:cNvSpPr/>
          <p:nvPr/>
        </p:nvSpPr>
        <p:spPr>
          <a:xfrm>
            <a:off x="6774805" y="3424982"/>
            <a:ext cx="4883646" cy="2060972"/>
          </a:xfrm>
          <a:prstGeom prst="rect">
            <a:avLst/>
          </a:prstGeom>
          <a:solidFill>
            <a:srgbClr val="F2F8F5"/>
          </a:solidFill>
          <a:ln w="12700">
            <a:solidFill>
              <a:srgbClr val="333333">
                <a:alpha val="0"/>
              </a:srgbClr>
            </a:solidFill>
            <a:prstDash val="solid"/>
          </a:ln>
        </p:spPr>
      </p:sp>
      <p:sp>
        <p:nvSpPr>
          <p:cNvPr id="22" name="Shape 17"/>
          <p:cNvSpPr/>
          <p:nvPr/>
        </p:nvSpPr>
        <p:spPr>
          <a:xfrm>
            <a:off x="6774805" y="3424982"/>
            <a:ext cx="0" cy="2060972"/>
          </a:xfrm>
          <a:prstGeom prst="line">
            <a:avLst/>
          </a:prstGeom>
          <a:noFill/>
          <a:ln w="19050">
            <a:solidFill>
              <a:srgbClr val="087F73"/>
            </a:solidFill>
            <a:prstDash val="solid"/>
          </a:ln>
        </p:spPr>
      </p:sp>
      <p:sp>
        <p:nvSpPr>
          <p:cNvPr id="23" name="Text 18"/>
          <p:cNvSpPr txBox="1"/>
          <p:nvPr/>
        </p:nvSpPr>
        <p:spPr>
          <a:xfrm>
            <a:off x="7003405" y="3596432"/>
            <a:ext cx="4445496" cy="319921"/>
          </a:xfrm>
          <a:prstGeom prst="rect">
            <a:avLst/>
          </a:prstGeom>
          <a:noFill/>
          <a:ln/>
        </p:spPr>
        <p:txBody>
          <a:bodyPr wrap="none" lIns="0" tIns="0" rIns="0" bIns="0" rtlCol="0" anchor="t"/>
          <a:lstStyle/>
          <a:p>
            <a:pPr algn="l" indent="0" marL="0">
              <a:lnSpc>
                <a:spcPts val="2340"/>
              </a:lnSpc>
              <a:buNone/>
            </a:pPr>
            <a:r>
              <a:rPr lang="ru-RU" altLang="en-US" sz="1800" u="none" spc="-36" kern="0" dirty="0">
                <a:solidFill>
                  <a:srgbClr val="087568"/>
                </a:solidFill>
                <a:latin typeface="Broksoft Geist 550" pitchFamily="34" charset="0"/>
                <a:ea typeface="Broksoft Geist 550" pitchFamily="34" charset="-122"/>
                <a:cs typeface="Broksoft Geist 550" pitchFamily="34" charset="-120"/>
              </a:rPr>
              <a:t>Помощь сотруднику</a:t>
            </a:r>
            <a:endParaRPr lang="ru-RU" sz="1800" dirty="0"/>
          </a:p>
        </p:txBody>
      </p:sp>
      <p:sp>
        <p:nvSpPr>
          <p:cNvPr id="24" name="Text 19"/>
          <p:cNvSpPr txBox="1"/>
          <p:nvPr/>
        </p:nvSpPr>
        <p:spPr>
          <a:xfrm>
            <a:off x="7003405" y="4007793"/>
            <a:ext cx="4445496" cy="609540"/>
          </a:xfrm>
          <a:prstGeom prst="rect">
            <a:avLst/>
          </a:prstGeom>
          <a:noFill/>
          <a:ln/>
        </p:spPr>
        <p:txBody>
          <a:bodyPr wrap="none" lIns="0" tIns="0" rIns="0" bIns="0" rtlCol="0" anchor="t"/>
          <a:lstStyle/>
          <a:p>
            <a:pPr algn="l" indent="0" marL="0">
              <a:lnSpc>
                <a:spcPts val="231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ИИ помогает с текстами, документами и</a:t>
            </a:r>
            <a:endParaRPr lang="ru-RU" sz="1650" dirty="0"/>
          </a:p>
          <a:p>
            <a:pPr algn="l" indent="0" marL="0">
              <a:lnSpc>
                <a:spcPts val="231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поиском; результат проверяет сотрудник.</a:t>
            </a:r>
            <a:endParaRPr lang="ru-RU" sz="1650" dirty="0"/>
          </a:p>
        </p:txBody>
      </p:sp>
      <p:sp>
        <p:nvSpPr>
          <p:cNvPr id="25" name="Text 20"/>
          <p:cNvSpPr txBox="1"/>
          <p:nvPr/>
        </p:nvSpPr>
        <p:spPr>
          <a:xfrm>
            <a:off x="7003405" y="4727823"/>
            <a:ext cx="4445496" cy="609540"/>
          </a:xfrm>
          <a:prstGeom prst="rect">
            <a:avLst/>
          </a:prstGeom>
          <a:noFill/>
          <a:ln/>
        </p:spPr>
        <p:txBody>
          <a:bodyPr wrap="none" lIns="0" tIns="0" rIns="0" bIns="0" rtlCol="0" anchor="t"/>
          <a:lstStyle/>
          <a:p>
            <a:pPr algn="l" indent="0" marL="0">
              <a:lnSpc>
                <a:spcPts val="231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Расчёты и проведение операций</a:t>
            </a:r>
            <a:endParaRPr lang="ru-RU" sz="1650" dirty="0"/>
          </a:p>
          <a:p>
            <a:pPr algn="l" indent="0" marL="0">
              <a:lnSpc>
                <a:spcPts val="2310"/>
              </a:lnSpc>
              <a:buNone/>
            </a:pPr>
            <a:r>
              <a:rPr lang="ru-RU" altLang="en-US" sz="1650" u="none" dirty="0">
                <a:solidFill>
                  <a:srgbClr val="1B1B1B"/>
                </a:solidFill>
                <a:latin typeface="Broksoft Geist 400" pitchFamily="34" charset="0"/>
                <a:ea typeface="Broksoft Geist 400" pitchFamily="34" charset="-122"/>
                <a:cs typeface="Broksoft Geist 400" pitchFamily="34" charset="-120"/>
              </a:rPr>
              <a:t>выполняет учётная система.</a:t>
            </a:r>
            <a:endParaRPr lang="ru-RU" sz="1650" dirty="0"/>
          </a:p>
        </p:txBody>
      </p:sp>
      <p:sp>
        <p:nvSpPr>
          <p:cNvPr id="26" name="Shape 21"/>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7" name="Shape 22"/>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8" name="Text 23">
            <a:hlinkClick r:id="rId4"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9" name="Text 24"/>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09 / 14</a:t>
            </a:r>
            <a:endParaRPr lang="ru-RU"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791825" y="381000"/>
            <a:ext cx="86677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Интеграции</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Связь с вашими системами и данными</a:t>
            </a:r>
            <a:endParaRPr lang="ru-RU" sz="3600" dirty="0"/>
          </a:p>
        </p:txBody>
      </p:sp>
      <p:sp>
        <p:nvSpPr>
          <p:cNvPr id="7" name="Shape 3"/>
          <p:cNvSpPr/>
          <p:nvPr/>
        </p:nvSpPr>
        <p:spPr>
          <a:xfrm>
            <a:off x="533400" y="2003971"/>
            <a:ext cx="2667000" cy="697111"/>
          </a:xfrm>
          <a:prstGeom prst="rect">
            <a:avLst/>
          </a:prstGeom>
          <a:solidFill>
            <a:srgbClr val="F7F8F7"/>
          </a:solidFill>
          <a:ln w="12700">
            <a:solidFill>
              <a:srgbClr val="333333">
                <a:alpha val="0"/>
              </a:srgbClr>
            </a:solidFill>
            <a:prstDash val="solid"/>
          </a:ln>
        </p:spPr>
      </p:sp>
      <p:sp>
        <p:nvSpPr>
          <p:cNvPr id="8" name="Shape 4"/>
          <p:cNvSpPr/>
          <p:nvPr/>
        </p:nvSpPr>
        <p:spPr>
          <a:xfrm>
            <a:off x="533400" y="2003971"/>
            <a:ext cx="2667000" cy="0"/>
          </a:xfrm>
          <a:prstGeom prst="line">
            <a:avLst/>
          </a:prstGeom>
          <a:noFill/>
          <a:ln w="9525">
            <a:solidFill>
              <a:srgbClr val="E4E7E5"/>
            </a:solidFill>
            <a:prstDash val="solid"/>
          </a:ln>
        </p:spPr>
      </p:sp>
      <p:sp>
        <p:nvSpPr>
          <p:cNvPr id="9" name="Shape 5"/>
          <p:cNvSpPr/>
          <p:nvPr/>
        </p:nvSpPr>
        <p:spPr>
          <a:xfrm>
            <a:off x="3200400" y="2003971"/>
            <a:ext cx="0" cy="697111"/>
          </a:xfrm>
          <a:prstGeom prst="line">
            <a:avLst/>
          </a:prstGeom>
          <a:noFill/>
          <a:ln w="9525">
            <a:solidFill>
              <a:srgbClr val="E4E7E5"/>
            </a:solidFill>
            <a:prstDash val="solid"/>
          </a:ln>
        </p:spPr>
      </p:sp>
      <p:sp>
        <p:nvSpPr>
          <p:cNvPr id="10" name="Shape 6"/>
          <p:cNvSpPr/>
          <p:nvPr/>
        </p:nvSpPr>
        <p:spPr>
          <a:xfrm>
            <a:off x="533400" y="2701082"/>
            <a:ext cx="2667000" cy="0"/>
          </a:xfrm>
          <a:prstGeom prst="line">
            <a:avLst/>
          </a:prstGeom>
          <a:noFill/>
          <a:ln w="9525">
            <a:solidFill>
              <a:srgbClr val="E4E7E5"/>
            </a:solidFill>
            <a:prstDash val="solid"/>
          </a:ln>
        </p:spPr>
      </p:sp>
      <p:sp>
        <p:nvSpPr>
          <p:cNvPr id="11" name="Shape 7"/>
          <p:cNvSpPr/>
          <p:nvPr/>
        </p:nvSpPr>
        <p:spPr>
          <a:xfrm>
            <a:off x="533400" y="2003971"/>
            <a:ext cx="0" cy="697111"/>
          </a:xfrm>
          <a:prstGeom prst="line">
            <a:avLst/>
          </a:prstGeom>
          <a:noFill/>
          <a:ln w="9525">
            <a:solidFill>
              <a:srgbClr val="E4E7E5"/>
            </a:solidFill>
            <a:prstDash val="solid"/>
          </a:ln>
        </p:spPr>
      </p:sp>
      <p:sp>
        <p:nvSpPr>
          <p:cNvPr id="12" name="Text 8"/>
          <p:cNvSpPr txBox="1"/>
          <p:nvPr/>
        </p:nvSpPr>
        <p:spPr>
          <a:xfrm>
            <a:off x="733425" y="2203996"/>
            <a:ext cx="2266950" cy="319921"/>
          </a:xfrm>
          <a:prstGeom prst="rect">
            <a:avLst/>
          </a:prstGeom>
          <a:noFill/>
          <a:ln/>
        </p:spPr>
        <p:txBody>
          <a:bodyPr wrap="none" lIns="0" tIns="0" rIns="0" bIns="0" rtlCol="0" anchor="t"/>
          <a:lstStyle/>
          <a:p>
            <a:pPr algn="l" indent="0" marL="0">
              <a:lnSpc>
                <a:spcPts val="2340"/>
              </a:lnSpc>
              <a:buNone/>
            </a:pPr>
            <a:r>
              <a:rPr lang="ru-RU" altLang="en-US" sz="1800" u="none" spc="-36" kern="0" dirty="0">
                <a:solidFill>
                  <a:srgbClr val="1B1B1B"/>
                </a:solidFill>
                <a:latin typeface="Broksoft Geist 550" pitchFamily="34" charset="0"/>
                <a:ea typeface="Broksoft Geist 550" pitchFamily="34" charset="-122"/>
                <a:cs typeface="Broksoft Geist 550" pitchFamily="34" charset="-120"/>
              </a:rPr>
              <a:t>REST API</a:t>
            </a:r>
            <a:endParaRPr lang="ru-RU" sz="1800" dirty="0"/>
          </a:p>
        </p:txBody>
      </p:sp>
      <p:sp>
        <p:nvSpPr>
          <p:cNvPr id="13" name="Shape 9"/>
          <p:cNvSpPr/>
          <p:nvPr/>
        </p:nvSpPr>
        <p:spPr>
          <a:xfrm>
            <a:off x="3291459" y="2351633"/>
            <a:ext cx="141732" cy="0"/>
          </a:xfrm>
          <a:prstGeom prst="line">
            <a:avLst/>
          </a:prstGeom>
          <a:noFill/>
          <a:ln w="13716">
            <a:solidFill>
              <a:srgbClr val="087568"/>
            </a:solidFill>
            <a:prstDash val="solid"/>
            <a:headEnd type="triangle"/>
            <a:tailEnd type="triangle"/>
          </a:ln>
        </p:spPr>
      </p:sp>
      <p:sp>
        <p:nvSpPr>
          <p:cNvPr id="14" name="Shape 10"/>
          <p:cNvSpPr/>
          <p:nvPr/>
        </p:nvSpPr>
        <p:spPr>
          <a:xfrm>
            <a:off x="533400" y="2929682"/>
            <a:ext cx="2667000" cy="697111"/>
          </a:xfrm>
          <a:prstGeom prst="rect">
            <a:avLst/>
          </a:prstGeom>
          <a:solidFill>
            <a:srgbClr val="F7F8F7"/>
          </a:solidFill>
          <a:ln w="12700">
            <a:solidFill>
              <a:srgbClr val="333333">
                <a:alpha val="0"/>
              </a:srgbClr>
            </a:solidFill>
            <a:prstDash val="solid"/>
          </a:ln>
        </p:spPr>
      </p:sp>
      <p:sp>
        <p:nvSpPr>
          <p:cNvPr id="15" name="Shape 11"/>
          <p:cNvSpPr/>
          <p:nvPr/>
        </p:nvSpPr>
        <p:spPr>
          <a:xfrm>
            <a:off x="533400" y="2929682"/>
            <a:ext cx="2667000" cy="0"/>
          </a:xfrm>
          <a:prstGeom prst="line">
            <a:avLst/>
          </a:prstGeom>
          <a:noFill/>
          <a:ln w="9525">
            <a:solidFill>
              <a:srgbClr val="E4E7E5"/>
            </a:solidFill>
            <a:prstDash val="solid"/>
          </a:ln>
        </p:spPr>
      </p:sp>
      <p:sp>
        <p:nvSpPr>
          <p:cNvPr id="16" name="Shape 12"/>
          <p:cNvSpPr/>
          <p:nvPr/>
        </p:nvSpPr>
        <p:spPr>
          <a:xfrm>
            <a:off x="3200400" y="2929682"/>
            <a:ext cx="0" cy="697111"/>
          </a:xfrm>
          <a:prstGeom prst="line">
            <a:avLst/>
          </a:prstGeom>
          <a:noFill/>
          <a:ln w="9525">
            <a:solidFill>
              <a:srgbClr val="E4E7E5"/>
            </a:solidFill>
            <a:prstDash val="solid"/>
          </a:ln>
        </p:spPr>
      </p:sp>
      <p:sp>
        <p:nvSpPr>
          <p:cNvPr id="17" name="Shape 13"/>
          <p:cNvSpPr/>
          <p:nvPr/>
        </p:nvSpPr>
        <p:spPr>
          <a:xfrm>
            <a:off x="533400" y="3626793"/>
            <a:ext cx="2667000" cy="0"/>
          </a:xfrm>
          <a:prstGeom prst="line">
            <a:avLst/>
          </a:prstGeom>
          <a:noFill/>
          <a:ln w="9525">
            <a:solidFill>
              <a:srgbClr val="E4E7E5"/>
            </a:solidFill>
            <a:prstDash val="solid"/>
          </a:ln>
        </p:spPr>
      </p:sp>
      <p:sp>
        <p:nvSpPr>
          <p:cNvPr id="18" name="Shape 14"/>
          <p:cNvSpPr/>
          <p:nvPr/>
        </p:nvSpPr>
        <p:spPr>
          <a:xfrm>
            <a:off x="533400" y="2929682"/>
            <a:ext cx="0" cy="697111"/>
          </a:xfrm>
          <a:prstGeom prst="line">
            <a:avLst/>
          </a:prstGeom>
          <a:noFill/>
          <a:ln w="9525">
            <a:solidFill>
              <a:srgbClr val="E4E7E5"/>
            </a:solidFill>
            <a:prstDash val="solid"/>
          </a:ln>
        </p:spPr>
      </p:sp>
      <p:sp>
        <p:nvSpPr>
          <p:cNvPr id="19" name="Text 15"/>
          <p:cNvSpPr txBox="1"/>
          <p:nvPr/>
        </p:nvSpPr>
        <p:spPr>
          <a:xfrm>
            <a:off x="733425" y="3129707"/>
            <a:ext cx="2266950" cy="319921"/>
          </a:xfrm>
          <a:prstGeom prst="rect">
            <a:avLst/>
          </a:prstGeom>
          <a:noFill/>
          <a:ln/>
        </p:spPr>
        <p:txBody>
          <a:bodyPr wrap="none" lIns="0" tIns="0" rIns="0" bIns="0" rtlCol="0" anchor="t"/>
          <a:lstStyle/>
          <a:p>
            <a:pPr algn="l" indent="0" marL="0">
              <a:lnSpc>
                <a:spcPts val="2340"/>
              </a:lnSpc>
              <a:buNone/>
            </a:pPr>
            <a:r>
              <a:rPr lang="ru-RU" altLang="en-US" sz="1800" u="none" spc="-36" kern="0" dirty="0">
                <a:solidFill>
                  <a:srgbClr val="1B1B1B"/>
                </a:solidFill>
                <a:latin typeface="Broksoft Geist 550" pitchFamily="34" charset="0"/>
                <a:ea typeface="Broksoft Geist 550" pitchFamily="34" charset="-122"/>
                <a:cs typeface="Broksoft Geist 550" pitchFamily="34" charset="-120"/>
              </a:rPr>
              <a:t>Импорт</a:t>
            </a:r>
            <a:endParaRPr lang="ru-RU" sz="1800" dirty="0"/>
          </a:p>
        </p:txBody>
      </p:sp>
      <p:sp>
        <p:nvSpPr>
          <p:cNvPr id="20" name="Shape 16"/>
          <p:cNvSpPr/>
          <p:nvPr/>
        </p:nvSpPr>
        <p:spPr>
          <a:xfrm>
            <a:off x="3291459" y="3277344"/>
            <a:ext cx="141732" cy="0"/>
          </a:xfrm>
          <a:prstGeom prst="line">
            <a:avLst/>
          </a:prstGeom>
          <a:noFill/>
          <a:ln w="13716">
            <a:solidFill>
              <a:srgbClr val="087568"/>
            </a:solidFill>
            <a:prstDash val="solid"/>
            <a:headEnd type="none"/>
            <a:tailEnd type="triangle"/>
          </a:ln>
        </p:spPr>
      </p:sp>
      <p:sp>
        <p:nvSpPr>
          <p:cNvPr id="21" name="Shape 17"/>
          <p:cNvSpPr/>
          <p:nvPr/>
        </p:nvSpPr>
        <p:spPr>
          <a:xfrm>
            <a:off x="533400" y="3855393"/>
            <a:ext cx="2667000" cy="697111"/>
          </a:xfrm>
          <a:prstGeom prst="rect">
            <a:avLst/>
          </a:prstGeom>
          <a:solidFill>
            <a:srgbClr val="F7F8F7"/>
          </a:solidFill>
          <a:ln w="12700">
            <a:solidFill>
              <a:srgbClr val="333333">
                <a:alpha val="0"/>
              </a:srgbClr>
            </a:solidFill>
            <a:prstDash val="solid"/>
          </a:ln>
        </p:spPr>
      </p:sp>
      <p:sp>
        <p:nvSpPr>
          <p:cNvPr id="22" name="Shape 18"/>
          <p:cNvSpPr/>
          <p:nvPr/>
        </p:nvSpPr>
        <p:spPr>
          <a:xfrm>
            <a:off x="533400" y="3855393"/>
            <a:ext cx="2667000" cy="0"/>
          </a:xfrm>
          <a:prstGeom prst="line">
            <a:avLst/>
          </a:prstGeom>
          <a:noFill/>
          <a:ln w="9525">
            <a:solidFill>
              <a:srgbClr val="E4E7E5"/>
            </a:solidFill>
            <a:prstDash val="solid"/>
          </a:ln>
        </p:spPr>
      </p:sp>
      <p:sp>
        <p:nvSpPr>
          <p:cNvPr id="23" name="Shape 19"/>
          <p:cNvSpPr/>
          <p:nvPr/>
        </p:nvSpPr>
        <p:spPr>
          <a:xfrm>
            <a:off x="3200400" y="3855393"/>
            <a:ext cx="0" cy="697111"/>
          </a:xfrm>
          <a:prstGeom prst="line">
            <a:avLst/>
          </a:prstGeom>
          <a:noFill/>
          <a:ln w="9525">
            <a:solidFill>
              <a:srgbClr val="E4E7E5"/>
            </a:solidFill>
            <a:prstDash val="solid"/>
          </a:ln>
        </p:spPr>
      </p:sp>
      <p:sp>
        <p:nvSpPr>
          <p:cNvPr id="24" name="Shape 20"/>
          <p:cNvSpPr/>
          <p:nvPr/>
        </p:nvSpPr>
        <p:spPr>
          <a:xfrm>
            <a:off x="533400" y="4552504"/>
            <a:ext cx="2667000" cy="0"/>
          </a:xfrm>
          <a:prstGeom prst="line">
            <a:avLst/>
          </a:prstGeom>
          <a:noFill/>
          <a:ln w="9525">
            <a:solidFill>
              <a:srgbClr val="E4E7E5"/>
            </a:solidFill>
            <a:prstDash val="solid"/>
          </a:ln>
        </p:spPr>
      </p:sp>
      <p:sp>
        <p:nvSpPr>
          <p:cNvPr id="25" name="Shape 21"/>
          <p:cNvSpPr/>
          <p:nvPr/>
        </p:nvSpPr>
        <p:spPr>
          <a:xfrm>
            <a:off x="533400" y="3855393"/>
            <a:ext cx="0" cy="697111"/>
          </a:xfrm>
          <a:prstGeom prst="line">
            <a:avLst/>
          </a:prstGeom>
          <a:noFill/>
          <a:ln w="9525">
            <a:solidFill>
              <a:srgbClr val="E4E7E5"/>
            </a:solidFill>
            <a:prstDash val="solid"/>
          </a:ln>
        </p:spPr>
      </p:sp>
      <p:sp>
        <p:nvSpPr>
          <p:cNvPr id="26" name="Text 22"/>
          <p:cNvSpPr txBox="1"/>
          <p:nvPr/>
        </p:nvSpPr>
        <p:spPr>
          <a:xfrm>
            <a:off x="733425" y="4055418"/>
            <a:ext cx="2266950" cy="319921"/>
          </a:xfrm>
          <a:prstGeom prst="rect">
            <a:avLst/>
          </a:prstGeom>
          <a:noFill/>
          <a:ln/>
        </p:spPr>
        <p:txBody>
          <a:bodyPr wrap="none" lIns="0" tIns="0" rIns="0" bIns="0" rtlCol="0" anchor="t"/>
          <a:lstStyle/>
          <a:p>
            <a:pPr algn="l" indent="0" marL="0">
              <a:lnSpc>
                <a:spcPts val="2340"/>
              </a:lnSpc>
              <a:buNone/>
            </a:pPr>
            <a:r>
              <a:rPr lang="ru-RU" altLang="en-US" sz="1800" u="none" spc="-36" kern="0" dirty="0">
                <a:solidFill>
                  <a:srgbClr val="1B1B1B"/>
                </a:solidFill>
                <a:latin typeface="Broksoft Geist 550" pitchFamily="34" charset="0"/>
                <a:ea typeface="Broksoft Geist 550" pitchFamily="34" charset="-122"/>
                <a:cs typeface="Broksoft Geist 550" pitchFamily="34" charset="-120"/>
              </a:rPr>
              <a:t>Рыночные данные</a:t>
            </a:r>
            <a:endParaRPr lang="ru-RU" sz="1800" dirty="0"/>
          </a:p>
        </p:txBody>
      </p:sp>
      <p:sp>
        <p:nvSpPr>
          <p:cNvPr id="27" name="Shape 23"/>
          <p:cNvSpPr/>
          <p:nvPr/>
        </p:nvSpPr>
        <p:spPr>
          <a:xfrm>
            <a:off x="3291459" y="4203055"/>
            <a:ext cx="141732" cy="0"/>
          </a:xfrm>
          <a:prstGeom prst="line">
            <a:avLst/>
          </a:prstGeom>
          <a:noFill/>
          <a:ln w="13716">
            <a:solidFill>
              <a:srgbClr val="087568"/>
            </a:solidFill>
            <a:prstDash val="solid"/>
            <a:headEnd type="none"/>
            <a:tailEnd type="triangle"/>
          </a:ln>
        </p:spPr>
      </p:sp>
      <p:sp>
        <p:nvSpPr>
          <p:cNvPr id="28" name="Shape 24"/>
          <p:cNvSpPr/>
          <p:nvPr/>
        </p:nvSpPr>
        <p:spPr>
          <a:xfrm>
            <a:off x="3562350" y="2286744"/>
            <a:ext cx="3143250" cy="1982986"/>
          </a:xfrm>
          <a:prstGeom prst="rect">
            <a:avLst/>
          </a:prstGeom>
          <a:solidFill>
            <a:srgbClr val="E8F3F0"/>
          </a:solidFill>
          <a:ln w="12700">
            <a:solidFill>
              <a:srgbClr val="333333">
                <a:alpha val="0"/>
              </a:srgbClr>
            </a:solidFill>
            <a:prstDash val="solid"/>
          </a:ln>
        </p:spPr>
      </p:sp>
      <p:sp>
        <p:nvSpPr>
          <p:cNvPr id="29" name="Shape 25"/>
          <p:cNvSpPr/>
          <p:nvPr/>
        </p:nvSpPr>
        <p:spPr>
          <a:xfrm>
            <a:off x="3562350" y="2286744"/>
            <a:ext cx="3143250" cy="0"/>
          </a:xfrm>
          <a:prstGeom prst="line">
            <a:avLst/>
          </a:prstGeom>
          <a:noFill/>
          <a:ln w="9525">
            <a:solidFill>
              <a:srgbClr val="D4E6DF"/>
            </a:solidFill>
            <a:prstDash val="solid"/>
          </a:ln>
        </p:spPr>
      </p:sp>
      <p:sp>
        <p:nvSpPr>
          <p:cNvPr id="30" name="Shape 26"/>
          <p:cNvSpPr/>
          <p:nvPr/>
        </p:nvSpPr>
        <p:spPr>
          <a:xfrm>
            <a:off x="6705600" y="2286744"/>
            <a:ext cx="0" cy="1982986"/>
          </a:xfrm>
          <a:prstGeom prst="line">
            <a:avLst/>
          </a:prstGeom>
          <a:noFill/>
          <a:ln w="9525">
            <a:solidFill>
              <a:srgbClr val="D4E6DF"/>
            </a:solidFill>
            <a:prstDash val="solid"/>
          </a:ln>
        </p:spPr>
      </p:sp>
      <p:sp>
        <p:nvSpPr>
          <p:cNvPr id="31" name="Shape 27"/>
          <p:cNvSpPr/>
          <p:nvPr/>
        </p:nvSpPr>
        <p:spPr>
          <a:xfrm>
            <a:off x="3562350" y="4269730"/>
            <a:ext cx="3143250" cy="0"/>
          </a:xfrm>
          <a:prstGeom prst="line">
            <a:avLst/>
          </a:prstGeom>
          <a:noFill/>
          <a:ln w="9525">
            <a:solidFill>
              <a:srgbClr val="D4E6DF"/>
            </a:solidFill>
            <a:prstDash val="solid"/>
          </a:ln>
        </p:spPr>
      </p:sp>
      <p:sp>
        <p:nvSpPr>
          <p:cNvPr id="32" name="Shape 28"/>
          <p:cNvSpPr/>
          <p:nvPr/>
        </p:nvSpPr>
        <p:spPr>
          <a:xfrm>
            <a:off x="3562350" y="2286744"/>
            <a:ext cx="0" cy="1982986"/>
          </a:xfrm>
          <a:prstGeom prst="line">
            <a:avLst/>
          </a:prstGeom>
          <a:noFill/>
          <a:ln w="9525">
            <a:solidFill>
              <a:srgbClr val="D4E6DF"/>
            </a:solidFill>
            <a:prstDash val="solid"/>
          </a:ln>
        </p:spPr>
      </p:sp>
      <p:sp>
        <p:nvSpPr>
          <p:cNvPr id="33" name="Text 29"/>
          <p:cNvSpPr txBox="1"/>
          <p:nvPr/>
        </p:nvSpPr>
        <p:spPr>
          <a:xfrm>
            <a:off x="3819525" y="2810619"/>
            <a:ext cx="2628900" cy="443746"/>
          </a:xfrm>
          <a:prstGeom prst="rect">
            <a:avLst/>
          </a:prstGeom>
          <a:noFill/>
          <a:ln/>
        </p:spPr>
        <p:txBody>
          <a:bodyPr wrap="none" lIns="0" tIns="0" rIns="0" bIns="0" rtlCol="0" anchor="t"/>
          <a:lstStyle/>
          <a:p>
            <a:pPr algn="l" indent="0" marL="0">
              <a:lnSpc>
                <a:spcPts val="3315"/>
              </a:lnSpc>
              <a:buNone/>
            </a:pPr>
            <a:r>
              <a:rPr lang="ru-RU" altLang="en-US" sz="2550" u="none" spc="-51" kern="0" dirty="0">
                <a:solidFill>
                  <a:srgbClr val="1B1B1B"/>
                </a:solidFill>
                <a:latin typeface="Broksoft Geist 550" pitchFamily="34" charset="0"/>
                <a:ea typeface="Broksoft Geist 550" pitchFamily="34" charset="-122"/>
                <a:cs typeface="Broksoft Geist 550" pitchFamily="34" charset="-120"/>
              </a:rPr>
              <a:t>Broksoft</a:t>
            </a:r>
            <a:endParaRPr lang="ru-RU" sz="2550" dirty="0"/>
          </a:p>
        </p:txBody>
      </p:sp>
      <p:sp>
        <p:nvSpPr>
          <p:cNvPr id="34" name="Text 30"/>
          <p:cNvSpPr txBox="1"/>
          <p:nvPr/>
        </p:nvSpPr>
        <p:spPr>
          <a:xfrm>
            <a:off x="3819525" y="3402955"/>
            <a:ext cx="2628900" cy="365760"/>
          </a:xfrm>
          <a:prstGeom prst="rect">
            <a:avLst/>
          </a:prstGeom>
          <a:noFill/>
          <a:ln/>
        </p:spPr>
        <p:txBody>
          <a:bodyPr wrap="none" lIns="0" tIns="0" rIns="0" bIns="0" rtlCol="0" anchor="t"/>
          <a:lstStyle/>
          <a:p>
            <a:pPr algn="l" indent="0" marL="0">
              <a:lnSpc>
                <a:spcPts val="2700"/>
              </a:lnSpc>
              <a:buNone/>
            </a:pPr>
            <a:r>
              <a:rPr lang="ru-RU" altLang="en-US" sz="1800" u="none" dirty="0">
                <a:solidFill>
                  <a:srgbClr val="087568"/>
                </a:solidFill>
                <a:latin typeface="Broksoft Geist 400" pitchFamily="34" charset="0"/>
                <a:ea typeface="Broksoft Geist 400" pitchFamily="34" charset="-122"/>
                <a:cs typeface="Broksoft Geist 400" pitchFamily="34" charset="-120"/>
              </a:rPr>
              <a:t>Общая учётная система</a:t>
            </a:r>
            <a:endParaRPr lang="ru-RU" sz="1800" dirty="0"/>
          </a:p>
        </p:txBody>
      </p:sp>
      <p:sp>
        <p:nvSpPr>
          <p:cNvPr id="35" name="Text 31"/>
          <p:cNvSpPr txBox="1"/>
          <p:nvPr/>
        </p:nvSpPr>
        <p:spPr>
          <a:xfrm>
            <a:off x="7067550" y="1978819"/>
            <a:ext cx="4591050" cy="996642"/>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REST API с ключами доступа и</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разграничением прав. Импорт с</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предварительной проверкой.</a:t>
            </a:r>
            <a:endParaRPr lang="ru-RU" sz="1800" dirty="0"/>
          </a:p>
        </p:txBody>
      </p:sp>
      <p:sp>
        <p:nvSpPr>
          <p:cNvPr id="36" name="Text 32"/>
          <p:cNvSpPr txBox="1"/>
          <p:nvPr/>
        </p:nvSpPr>
        <p:spPr>
          <a:xfrm>
            <a:off x="7067550" y="3143101"/>
            <a:ext cx="4591050" cy="672048"/>
          </a:xfrm>
          <a:prstGeom prst="rect">
            <a:avLst/>
          </a:prstGeom>
          <a:noFill/>
          <a:ln/>
        </p:spPr>
        <p:txBody>
          <a:bodyPr wrap="none" lIns="0" tIns="0" rIns="0" bIns="0" rtlCol="0" anchor="t"/>
          <a:lstStyle/>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Настраиваемые источники котировок и</a:t>
            </a:r>
            <a:endParaRPr lang="ru-RU" sz="1800" dirty="0"/>
          </a:p>
          <a:p>
            <a:pPr algn="l" indent="0" marL="0">
              <a:lnSpc>
                <a:spcPts val="2556"/>
              </a:lnSpc>
              <a:buNone/>
            </a:pPr>
            <a:r>
              <a:rPr lang="ru-RU" altLang="en-US" sz="1800" u="none" dirty="0">
                <a:solidFill>
                  <a:srgbClr val="1B1B1B"/>
                </a:solidFill>
                <a:latin typeface="Broksoft Geist 400" pitchFamily="34" charset="0"/>
                <a:ea typeface="Broksoft Geist 400" pitchFamily="34" charset="-122"/>
                <a:cs typeface="Broksoft Geist 400" pitchFamily="34" charset="-120"/>
              </a:rPr>
              <a:t>курсов с контролем актуальности.</a:t>
            </a:r>
            <a:endParaRPr lang="ru-RU" sz="1800" dirty="0"/>
          </a:p>
        </p:txBody>
      </p:sp>
      <p:sp>
        <p:nvSpPr>
          <p:cNvPr id="37" name="Text 33"/>
          <p:cNvSpPr txBox="1"/>
          <p:nvPr/>
        </p:nvSpPr>
        <p:spPr>
          <a:xfrm>
            <a:off x="7067550" y="3982789"/>
            <a:ext cx="4591050" cy="617875"/>
          </a:xfrm>
          <a:prstGeom prst="rect">
            <a:avLst/>
          </a:prstGeom>
          <a:noFill/>
          <a:ln/>
        </p:spPr>
        <p:txBody>
          <a:bodyPr wrap="none" lIns="0" tIns="0" rIns="0" bIns="0" rtlCol="0" anchor="t"/>
          <a:lstStyle/>
          <a:p>
            <a:pPr algn="l" indent="0" marL="0">
              <a:lnSpc>
                <a:spcPts val="2343"/>
              </a:lnSpc>
              <a:buNone/>
            </a:pPr>
            <a:r>
              <a:rPr lang="ru-RU" altLang="en-US" sz="1650" u="none" dirty="0">
                <a:solidFill>
                  <a:srgbClr val="626864"/>
                </a:solidFill>
                <a:latin typeface="Broksoft Geist 400" pitchFamily="34" charset="0"/>
                <a:ea typeface="Broksoft Geist 400" pitchFamily="34" charset="-122"/>
                <a:cs typeface="Broksoft Geist 400" pitchFamily="34" charset="-120"/>
              </a:rPr>
              <a:t>Внешние подключения и форматы обмена</a:t>
            </a:r>
            <a:endParaRPr lang="ru-RU" sz="1650" dirty="0"/>
          </a:p>
          <a:p>
            <a:pPr algn="l" indent="0" marL="0">
              <a:lnSpc>
                <a:spcPts val="2343"/>
              </a:lnSpc>
              <a:buNone/>
            </a:pPr>
            <a:r>
              <a:rPr lang="ru-RU" altLang="en-US" sz="1650" u="none" dirty="0">
                <a:solidFill>
                  <a:srgbClr val="626864"/>
                </a:solidFill>
                <a:latin typeface="Broksoft Geist 400" pitchFamily="34" charset="0"/>
                <a:ea typeface="Broksoft Geist 400" pitchFamily="34" charset="-122"/>
                <a:cs typeface="Broksoft Geist 400" pitchFamily="34" charset="-120"/>
              </a:rPr>
              <a:t>согласуются при внедрении.</a:t>
            </a:r>
            <a:endParaRPr lang="ru-RU" sz="1650" dirty="0"/>
          </a:p>
        </p:txBody>
      </p:sp>
      <p:sp>
        <p:nvSpPr>
          <p:cNvPr id="38" name="Shape 34"/>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39" name="Shape 35"/>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40" name="Text 36">
            <a:hlinkClick r:id="rId3"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3"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41" name="Text 37"/>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10 / 14</a:t>
            </a:r>
            <a:endParaRPr lang="ru-RU"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744200" y="381000"/>
            <a:ext cx="914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Размещение</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Вы выбираете модель размещения</a:t>
            </a:r>
            <a:endParaRPr lang="ru-RU" sz="3600" dirty="0"/>
          </a:p>
        </p:txBody>
      </p:sp>
      <p:sp>
        <p:nvSpPr>
          <p:cNvPr id="7" name="Shape 3"/>
          <p:cNvSpPr/>
          <p:nvPr/>
        </p:nvSpPr>
        <p:spPr>
          <a:xfrm>
            <a:off x="533400" y="1788319"/>
            <a:ext cx="5410200" cy="2662238"/>
          </a:xfrm>
          <a:prstGeom prst="rect">
            <a:avLst/>
          </a:prstGeom>
          <a:solidFill>
            <a:srgbClr val="F6F9F7"/>
          </a:solidFill>
          <a:ln w="12700">
            <a:solidFill>
              <a:srgbClr val="333333">
                <a:alpha val="0"/>
              </a:srgbClr>
            </a:solidFill>
            <a:prstDash val="solid"/>
          </a:ln>
        </p:spPr>
      </p:sp>
      <p:sp>
        <p:nvSpPr>
          <p:cNvPr id="8" name="Shape 4"/>
          <p:cNvSpPr/>
          <p:nvPr/>
        </p:nvSpPr>
        <p:spPr>
          <a:xfrm>
            <a:off x="533400" y="1788319"/>
            <a:ext cx="5410200" cy="0"/>
          </a:xfrm>
          <a:prstGeom prst="line">
            <a:avLst/>
          </a:prstGeom>
          <a:noFill/>
          <a:ln w="9525">
            <a:solidFill>
              <a:srgbClr val="E4E7E5"/>
            </a:solidFill>
            <a:prstDash val="solid"/>
          </a:ln>
        </p:spPr>
      </p:sp>
      <p:sp>
        <p:nvSpPr>
          <p:cNvPr id="9" name="Shape 5"/>
          <p:cNvSpPr/>
          <p:nvPr/>
        </p:nvSpPr>
        <p:spPr>
          <a:xfrm>
            <a:off x="5943600" y="1788319"/>
            <a:ext cx="0" cy="2662238"/>
          </a:xfrm>
          <a:prstGeom prst="line">
            <a:avLst/>
          </a:prstGeom>
          <a:noFill/>
          <a:ln w="9525">
            <a:solidFill>
              <a:srgbClr val="E4E7E5"/>
            </a:solidFill>
            <a:prstDash val="solid"/>
          </a:ln>
        </p:spPr>
      </p:sp>
      <p:sp>
        <p:nvSpPr>
          <p:cNvPr id="10" name="Shape 6"/>
          <p:cNvSpPr/>
          <p:nvPr/>
        </p:nvSpPr>
        <p:spPr>
          <a:xfrm>
            <a:off x="533400" y="4450556"/>
            <a:ext cx="5410200" cy="0"/>
          </a:xfrm>
          <a:prstGeom prst="line">
            <a:avLst/>
          </a:prstGeom>
          <a:noFill/>
          <a:ln w="9525">
            <a:solidFill>
              <a:srgbClr val="E4E7E5"/>
            </a:solidFill>
            <a:prstDash val="solid"/>
          </a:ln>
        </p:spPr>
      </p:sp>
      <p:sp>
        <p:nvSpPr>
          <p:cNvPr id="11" name="Shape 7"/>
          <p:cNvSpPr/>
          <p:nvPr/>
        </p:nvSpPr>
        <p:spPr>
          <a:xfrm>
            <a:off x="533400" y="1788319"/>
            <a:ext cx="0" cy="2662238"/>
          </a:xfrm>
          <a:prstGeom prst="line">
            <a:avLst/>
          </a:prstGeom>
          <a:noFill/>
          <a:ln w="9525">
            <a:solidFill>
              <a:srgbClr val="E4E7E5"/>
            </a:solidFill>
            <a:prstDash val="solid"/>
          </a:ln>
        </p:spPr>
      </p:sp>
      <p:sp>
        <p:nvSpPr>
          <p:cNvPr id="12" name="Text 8"/>
          <p:cNvSpPr txBox="1"/>
          <p:nvPr/>
        </p:nvSpPr>
        <p:spPr>
          <a:xfrm>
            <a:off x="847725" y="2026444"/>
            <a:ext cx="1619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rPr>
              <a:t>01</a:t>
            </a:r>
            <a:endParaRPr lang="ru-RU" sz="1200" dirty="0"/>
          </a:p>
        </p:txBody>
      </p:sp>
      <p:pic>
        <p:nvPicPr>
          <p:cNvPr id="13" name="Image 2" descr="preencoded.png">    </p:cNvPr>
          <p:cNvPicPr>
            <a:picLocks noChangeAspect="1"/>
          </p:cNvPicPr>
          <p:nvPr/>
        </p:nvPicPr>
        <p:blipFill>
          <a:blip r:embed="rId3"/>
          <a:stretch>
            <a:fillRect/>
          </a:stretch>
        </p:blipFill>
        <p:spPr>
          <a:xfrm>
            <a:off x="3879850" y="2026444"/>
            <a:ext cx="1746250" cy="838200"/>
          </a:xfrm>
          <a:prstGeom prst="rect">
            <a:avLst/>
          </a:prstGeom>
        </p:spPr>
      </p:pic>
      <p:sp>
        <p:nvSpPr>
          <p:cNvPr id="14" name="Text 9"/>
          <p:cNvSpPr txBox="1"/>
          <p:nvPr/>
        </p:nvSpPr>
        <p:spPr>
          <a:xfrm>
            <a:off x="847725" y="2997994"/>
            <a:ext cx="4781550" cy="394335"/>
          </a:xfrm>
          <a:prstGeom prst="rect">
            <a:avLst/>
          </a:prstGeom>
          <a:noFill/>
          <a:ln/>
        </p:spPr>
        <p:txBody>
          <a:bodyPr wrap="none" lIns="0" tIns="0" rIns="0" bIns="0" rtlCol="0" anchor="t"/>
          <a:lstStyle/>
          <a:p>
            <a:pPr algn="l" indent="0" marL="0">
              <a:lnSpc>
                <a:spcPts val="2925"/>
              </a:lnSpc>
              <a:buNone/>
            </a:pPr>
            <a:r>
              <a:rPr lang="ru-RU" altLang="en-US" sz="2250" u="none" spc="-45" kern="0" dirty="0">
                <a:solidFill>
                  <a:srgbClr val="1B1B1B"/>
                </a:solidFill>
                <a:latin typeface="Broksoft Geist 550" pitchFamily="34" charset="0"/>
                <a:ea typeface="Broksoft Geist 550" pitchFamily="34" charset="-122"/>
                <a:cs typeface="Broksoft Geist 550" pitchFamily="34" charset="-120"/>
              </a:rPr>
              <a:t>Своя инфраструктура</a:t>
            </a:r>
            <a:endParaRPr lang="ru-RU" sz="2250" dirty="0"/>
          </a:p>
        </p:txBody>
      </p:sp>
      <p:sp>
        <p:nvSpPr>
          <p:cNvPr id="15" name="Text 10"/>
          <p:cNvSpPr txBox="1"/>
          <p:nvPr/>
        </p:nvSpPr>
        <p:spPr>
          <a:xfrm>
            <a:off x="847725" y="3521869"/>
            <a:ext cx="4781550" cy="713423"/>
          </a:xfrm>
          <a:prstGeom prst="rect">
            <a:avLst/>
          </a:prstGeom>
          <a:noFill/>
          <a:ln/>
        </p:spPr>
        <p:txBody>
          <a:bodyPr wrap="none" lIns="0" tIns="0" rIns="0" bIns="0" rtlCol="0" anchor="t"/>
          <a:lstStyle/>
          <a:p>
            <a:pPr algn="l" indent="0" marL="0">
              <a:lnSpc>
                <a:spcPts val="2719"/>
              </a:lnSpc>
              <a:buNone/>
            </a:pPr>
            <a:r>
              <a:rPr lang="ru-RU" altLang="en-US" sz="1875" u="none" dirty="0">
                <a:solidFill>
                  <a:srgbClr val="1B1B1B"/>
                </a:solidFill>
                <a:latin typeface="Broksoft Geist 400" pitchFamily="34" charset="0"/>
                <a:ea typeface="Broksoft Geist 400" pitchFamily="34" charset="-122"/>
                <a:cs typeface="Broksoft Geist 400" pitchFamily="34" charset="-120"/>
              </a:rPr>
              <a:t>На вашей инфраструктуре —</a:t>
            </a:r>
            <a:endParaRPr lang="ru-RU" sz="1875" dirty="0"/>
          </a:p>
          <a:p>
            <a:pPr algn="l" indent="0" marL="0">
              <a:lnSpc>
                <a:spcPts val="2719"/>
              </a:lnSpc>
              <a:buNone/>
            </a:pPr>
            <a:r>
              <a:rPr lang="ru-RU" altLang="en-US" sz="1875" u="none" dirty="0">
                <a:solidFill>
                  <a:srgbClr val="1B1B1B"/>
                </a:solidFill>
                <a:latin typeface="Broksoft Geist 400" pitchFamily="34" charset="0"/>
                <a:ea typeface="Broksoft Geist 400" pitchFamily="34" charset="-122"/>
                <a:cs typeface="Broksoft Geist 400" pitchFamily="34" charset="-120"/>
              </a:rPr>
              <a:t>приложение и данные в вашем контуре.</a:t>
            </a:r>
            <a:endParaRPr lang="ru-RU" sz="1875" dirty="0"/>
          </a:p>
        </p:txBody>
      </p:sp>
      <p:sp>
        <p:nvSpPr>
          <p:cNvPr id="16" name="Shape 11"/>
          <p:cNvSpPr/>
          <p:nvPr/>
        </p:nvSpPr>
        <p:spPr>
          <a:xfrm>
            <a:off x="6248400" y="1788319"/>
            <a:ext cx="5410200" cy="2662238"/>
          </a:xfrm>
          <a:prstGeom prst="rect">
            <a:avLst/>
          </a:prstGeom>
          <a:solidFill>
            <a:srgbClr val="F6F9F7"/>
          </a:solidFill>
          <a:ln w="12700">
            <a:solidFill>
              <a:srgbClr val="333333">
                <a:alpha val="0"/>
              </a:srgbClr>
            </a:solidFill>
            <a:prstDash val="solid"/>
          </a:ln>
        </p:spPr>
      </p:sp>
      <p:sp>
        <p:nvSpPr>
          <p:cNvPr id="17" name="Shape 12"/>
          <p:cNvSpPr/>
          <p:nvPr/>
        </p:nvSpPr>
        <p:spPr>
          <a:xfrm>
            <a:off x="6248400" y="1788319"/>
            <a:ext cx="5410200" cy="0"/>
          </a:xfrm>
          <a:prstGeom prst="line">
            <a:avLst/>
          </a:prstGeom>
          <a:noFill/>
          <a:ln w="9525">
            <a:solidFill>
              <a:srgbClr val="E4E7E5"/>
            </a:solidFill>
            <a:prstDash val="solid"/>
          </a:ln>
        </p:spPr>
      </p:sp>
      <p:sp>
        <p:nvSpPr>
          <p:cNvPr id="18" name="Shape 13"/>
          <p:cNvSpPr/>
          <p:nvPr/>
        </p:nvSpPr>
        <p:spPr>
          <a:xfrm>
            <a:off x="11658600" y="1788319"/>
            <a:ext cx="0" cy="2662238"/>
          </a:xfrm>
          <a:prstGeom prst="line">
            <a:avLst/>
          </a:prstGeom>
          <a:noFill/>
          <a:ln w="9525">
            <a:solidFill>
              <a:srgbClr val="E4E7E5"/>
            </a:solidFill>
            <a:prstDash val="solid"/>
          </a:ln>
        </p:spPr>
      </p:sp>
      <p:sp>
        <p:nvSpPr>
          <p:cNvPr id="19" name="Shape 14"/>
          <p:cNvSpPr/>
          <p:nvPr/>
        </p:nvSpPr>
        <p:spPr>
          <a:xfrm>
            <a:off x="6248400" y="4450556"/>
            <a:ext cx="5410200" cy="0"/>
          </a:xfrm>
          <a:prstGeom prst="line">
            <a:avLst/>
          </a:prstGeom>
          <a:noFill/>
          <a:ln w="9525">
            <a:solidFill>
              <a:srgbClr val="E4E7E5"/>
            </a:solidFill>
            <a:prstDash val="solid"/>
          </a:ln>
        </p:spPr>
      </p:sp>
      <p:sp>
        <p:nvSpPr>
          <p:cNvPr id="20" name="Shape 15"/>
          <p:cNvSpPr/>
          <p:nvPr/>
        </p:nvSpPr>
        <p:spPr>
          <a:xfrm>
            <a:off x="6248400" y="1788319"/>
            <a:ext cx="0" cy="2662238"/>
          </a:xfrm>
          <a:prstGeom prst="line">
            <a:avLst/>
          </a:prstGeom>
          <a:noFill/>
          <a:ln w="9525">
            <a:solidFill>
              <a:srgbClr val="E4E7E5"/>
            </a:solidFill>
            <a:prstDash val="solid"/>
          </a:ln>
        </p:spPr>
      </p:sp>
      <p:sp>
        <p:nvSpPr>
          <p:cNvPr id="21" name="Text 16"/>
          <p:cNvSpPr txBox="1"/>
          <p:nvPr/>
        </p:nvSpPr>
        <p:spPr>
          <a:xfrm>
            <a:off x="6562725" y="2026444"/>
            <a:ext cx="2000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rPr>
              <a:t>02</a:t>
            </a:r>
            <a:endParaRPr lang="ru-RU" sz="1200" dirty="0"/>
          </a:p>
        </p:txBody>
      </p:sp>
      <p:pic>
        <p:nvPicPr>
          <p:cNvPr id="22" name="Image 3" descr="preencoded.png">    </p:cNvPr>
          <p:cNvPicPr>
            <a:picLocks noChangeAspect="1"/>
          </p:cNvPicPr>
          <p:nvPr/>
        </p:nvPicPr>
        <p:blipFill>
          <a:blip r:embed="rId4"/>
          <a:stretch>
            <a:fillRect/>
          </a:stretch>
        </p:blipFill>
        <p:spPr>
          <a:xfrm>
            <a:off x="9594850" y="2026444"/>
            <a:ext cx="1746250" cy="838200"/>
          </a:xfrm>
          <a:prstGeom prst="rect">
            <a:avLst/>
          </a:prstGeom>
        </p:spPr>
      </p:pic>
      <p:sp>
        <p:nvSpPr>
          <p:cNvPr id="23" name="Text 17"/>
          <p:cNvSpPr txBox="1"/>
          <p:nvPr/>
        </p:nvSpPr>
        <p:spPr>
          <a:xfrm>
            <a:off x="6562725" y="2997994"/>
            <a:ext cx="4781550" cy="394335"/>
          </a:xfrm>
          <a:prstGeom prst="rect">
            <a:avLst/>
          </a:prstGeom>
          <a:noFill/>
          <a:ln/>
        </p:spPr>
        <p:txBody>
          <a:bodyPr wrap="none" lIns="0" tIns="0" rIns="0" bIns="0" rtlCol="0" anchor="t"/>
          <a:lstStyle/>
          <a:p>
            <a:pPr algn="l" indent="0" marL="0">
              <a:lnSpc>
                <a:spcPts val="2925"/>
              </a:lnSpc>
              <a:buNone/>
            </a:pPr>
            <a:r>
              <a:rPr lang="ru-RU" altLang="en-US" sz="2250" u="none" spc="-45" kern="0" dirty="0">
                <a:solidFill>
                  <a:srgbClr val="1B1B1B"/>
                </a:solidFill>
                <a:latin typeface="Broksoft Geist 550" pitchFamily="34" charset="0"/>
                <a:ea typeface="Broksoft Geist 550" pitchFamily="34" charset="-122"/>
                <a:cs typeface="Broksoft Geist 550" pitchFamily="34" charset="-120"/>
              </a:rPr>
              <a:t>Управляемое размещение</a:t>
            </a:r>
            <a:endParaRPr lang="ru-RU" sz="2250" dirty="0"/>
          </a:p>
        </p:txBody>
      </p:sp>
      <p:sp>
        <p:nvSpPr>
          <p:cNvPr id="24" name="Text 18"/>
          <p:cNvSpPr txBox="1"/>
          <p:nvPr/>
        </p:nvSpPr>
        <p:spPr>
          <a:xfrm>
            <a:off x="6562725" y="3521869"/>
            <a:ext cx="4781550" cy="713423"/>
          </a:xfrm>
          <a:prstGeom prst="rect">
            <a:avLst/>
          </a:prstGeom>
          <a:noFill/>
          <a:ln/>
        </p:spPr>
        <p:txBody>
          <a:bodyPr wrap="none" lIns="0" tIns="0" rIns="0" bIns="0" rtlCol="0" anchor="t"/>
          <a:lstStyle/>
          <a:p>
            <a:pPr algn="l" indent="0" marL="0">
              <a:lnSpc>
                <a:spcPts val="2719"/>
              </a:lnSpc>
              <a:buNone/>
            </a:pPr>
            <a:r>
              <a:rPr lang="ru-RU" altLang="en-US" sz="1875" u="none" dirty="0">
                <a:solidFill>
                  <a:srgbClr val="1B1B1B"/>
                </a:solidFill>
                <a:latin typeface="Broksoft Geist 400" pitchFamily="34" charset="0"/>
                <a:ea typeface="Broksoft Geist 400" pitchFamily="34" charset="-122"/>
                <a:cs typeface="Broksoft Geist 400" pitchFamily="34" charset="-120"/>
              </a:rPr>
              <a:t>При управляемом размещении</a:t>
            </a:r>
            <a:endParaRPr lang="ru-RU" sz="1875" dirty="0"/>
          </a:p>
          <a:p>
            <a:pPr algn="l" indent="0" marL="0">
              <a:lnSpc>
                <a:spcPts val="2719"/>
              </a:lnSpc>
              <a:buNone/>
            </a:pPr>
            <a:r>
              <a:rPr lang="ru-RU" altLang="en-US" sz="1875" u="none" dirty="0">
                <a:solidFill>
                  <a:srgbClr val="1B1B1B"/>
                </a:solidFill>
                <a:latin typeface="Broksoft Geist 400" pitchFamily="34" charset="0"/>
                <a:ea typeface="Broksoft Geist 400" pitchFamily="34" charset="-122"/>
                <a:cs typeface="Broksoft Geist 400" pitchFamily="34" charset="-120"/>
              </a:rPr>
              <a:t>инфраструктуру обслуживает Broksoft.</a:t>
            </a:r>
            <a:endParaRPr lang="ru-RU" sz="1875" dirty="0"/>
          </a:p>
        </p:txBody>
      </p:sp>
      <p:sp>
        <p:nvSpPr>
          <p:cNvPr id="25" name="Text 19"/>
          <p:cNvSpPr txBox="1"/>
          <p:nvPr/>
        </p:nvSpPr>
        <p:spPr>
          <a:xfrm>
            <a:off x="533400" y="4660106"/>
            <a:ext cx="10001250" cy="708660"/>
          </a:xfrm>
          <a:prstGeom prst="rect">
            <a:avLst/>
          </a:prstGeom>
          <a:noFill/>
          <a:ln/>
        </p:spPr>
        <p:txBody>
          <a:bodyPr wrap="none" lIns="0" tIns="0" rIns="0" bIns="0" rtlCol="0" anchor="t"/>
          <a:lstStyle/>
          <a:p>
            <a:pPr algn="l" indent="0" marL="0">
              <a:lnSpc>
                <a:spcPts val="2700"/>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Ответственность за эксплуатацию и сопровождение определяется выбранной моделью и</a:t>
            </a:r>
            <a:endParaRPr lang="ru-RU" sz="1800" dirty="0"/>
          </a:p>
          <a:p>
            <a:pPr algn="l" indent="0" marL="0">
              <a:lnSpc>
                <a:spcPts val="2700"/>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соглашением.</a:t>
            </a:r>
            <a:endParaRPr lang="ru-RU" sz="1800" dirty="0"/>
          </a:p>
        </p:txBody>
      </p:sp>
      <p:sp>
        <p:nvSpPr>
          <p:cNvPr id="26"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7" name="Shape 21"/>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8" name="Text 22">
            <a:hlinkClick r:id="rId5"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5"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9"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11 / 14</a:t>
            </a:r>
            <a:endParaRPr lang="ru-RU"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848975" y="381000"/>
            <a:ext cx="8096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Внедрение</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Переход начинается с проверки данных</a:t>
            </a:r>
            <a:endParaRPr lang="ru-RU" sz="3600" dirty="0"/>
          </a:p>
        </p:txBody>
      </p:sp>
      <p:sp>
        <p:nvSpPr>
          <p:cNvPr id="7" name="Shape 3"/>
          <p:cNvSpPr/>
          <p:nvPr/>
        </p:nvSpPr>
        <p:spPr>
          <a:xfrm>
            <a:off x="533400" y="1940719"/>
            <a:ext cx="476250" cy="419100"/>
          </a:xfrm>
          <a:prstGeom prst="rect">
            <a:avLst/>
          </a:prstGeom>
          <a:solidFill>
            <a:srgbClr val="E8F3F0"/>
          </a:solidFill>
          <a:ln w="12700">
            <a:solidFill>
              <a:srgbClr val="333333">
                <a:alpha val="0"/>
              </a:srgbClr>
            </a:solidFill>
            <a:prstDash val="solid"/>
          </a:ln>
        </p:spPr>
      </p:sp>
      <p:sp>
        <p:nvSpPr>
          <p:cNvPr id="8" name="Shape 4"/>
          <p:cNvSpPr/>
          <p:nvPr/>
        </p:nvSpPr>
        <p:spPr>
          <a:xfrm>
            <a:off x="533400" y="1940719"/>
            <a:ext cx="476250" cy="0"/>
          </a:xfrm>
          <a:prstGeom prst="line">
            <a:avLst/>
          </a:prstGeom>
          <a:noFill/>
          <a:ln w="9525">
            <a:solidFill>
              <a:srgbClr val="D4E6DF"/>
            </a:solidFill>
            <a:prstDash val="solid"/>
          </a:ln>
        </p:spPr>
      </p:sp>
      <p:sp>
        <p:nvSpPr>
          <p:cNvPr id="9" name="Shape 5"/>
          <p:cNvSpPr/>
          <p:nvPr/>
        </p:nvSpPr>
        <p:spPr>
          <a:xfrm>
            <a:off x="1009650" y="1940719"/>
            <a:ext cx="0" cy="419100"/>
          </a:xfrm>
          <a:prstGeom prst="line">
            <a:avLst/>
          </a:prstGeom>
          <a:noFill/>
          <a:ln w="9525">
            <a:solidFill>
              <a:srgbClr val="D4E6DF"/>
            </a:solidFill>
            <a:prstDash val="solid"/>
          </a:ln>
        </p:spPr>
      </p:sp>
      <p:sp>
        <p:nvSpPr>
          <p:cNvPr id="10" name="Shape 6"/>
          <p:cNvSpPr/>
          <p:nvPr/>
        </p:nvSpPr>
        <p:spPr>
          <a:xfrm>
            <a:off x="533400" y="2359819"/>
            <a:ext cx="476250" cy="0"/>
          </a:xfrm>
          <a:prstGeom prst="line">
            <a:avLst/>
          </a:prstGeom>
          <a:noFill/>
          <a:ln w="9525">
            <a:solidFill>
              <a:srgbClr val="D4E6DF"/>
            </a:solidFill>
            <a:prstDash val="solid"/>
          </a:ln>
        </p:spPr>
      </p:sp>
      <p:sp>
        <p:nvSpPr>
          <p:cNvPr id="11" name="Shape 7"/>
          <p:cNvSpPr/>
          <p:nvPr/>
        </p:nvSpPr>
        <p:spPr>
          <a:xfrm>
            <a:off x="533400" y="1940719"/>
            <a:ext cx="0" cy="419100"/>
          </a:xfrm>
          <a:prstGeom prst="line">
            <a:avLst/>
          </a:prstGeom>
          <a:noFill/>
          <a:ln w="9525">
            <a:solidFill>
              <a:srgbClr val="D4E6DF"/>
            </a:solidFill>
            <a:prstDash val="solid"/>
          </a:ln>
        </p:spPr>
      </p:sp>
      <p:sp>
        <p:nvSpPr>
          <p:cNvPr id="12" name="Text 8"/>
          <p:cNvSpPr txBox="1"/>
          <p:nvPr/>
        </p:nvSpPr>
        <p:spPr>
          <a:xfrm>
            <a:off x="666750" y="2026444"/>
            <a:ext cx="209550" cy="270510"/>
          </a:xfrm>
          <a:prstGeom prst="rect">
            <a:avLst/>
          </a:prstGeom>
          <a:noFill/>
          <a:ln/>
        </p:spPr>
        <p:txBody>
          <a:bodyPr wrap="none" lIns="0" tIns="0" rIns="0" bIns="0" rtlCol="0" anchor="t"/>
          <a:lstStyle/>
          <a:p>
            <a:pPr algn="l" indent="0" marL="0">
              <a:lnSpc>
                <a:spcPts val="1950"/>
              </a:lnSpc>
              <a:buNone/>
            </a:pPr>
            <a:r>
              <a:rPr lang="ru-RU" altLang="en-US" sz="1350" u="none" dirty="0">
                <a:solidFill>
                  <a:srgbClr val="087568"/>
                </a:solidFill>
                <a:latin typeface="Broksoft Geist 400" pitchFamily="34" charset="0"/>
                <a:ea typeface="Broksoft Geist 400" pitchFamily="34" charset="-122"/>
                <a:cs typeface="Broksoft Geist 400" pitchFamily="34" charset="-120"/>
              </a:rPr>
              <a:t>01</a:t>
            </a:r>
            <a:endParaRPr lang="ru-RU" sz="1350" dirty="0"/>
          </a:p>
        </p:txBody>
      </p:sp>
      <p:sp>
        <p:nvSpPr>
          <p:cNvPr id="13" name="Text 9"/>
          <p:cNvSpPr txBox="1"/>
          <p:nvPr/>
        </p:nvSpPr>
        <p:spPr>
          <a:xfrm>
            <a:off x="533400" y="2550319"/>
            <a:ext cx="2190750" cy="344775"/>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Обследование</a:t>
            </a:r>
            <a:endParaRPr lang="ru-RU" sz="1950" dirty="0"/>
          </a:p>
        </p:txBody>
      </p:sp>
      <p:sp>
        <p:nvSpPr>
          <p:cNvPr id="14" name="Shape 10"/>
          <p:cNvSpPr/>
          <p:nvPr/>
        </p:nvSpPr>
        <p:spPr>
          <a:xfrm>
            <a:off x="2871216" y="2178844"/>
            <a:ext cx="153543" cy="0"/>
          </a:xfrm>
          <a:prstGeom prst="line">
            <a:avLst/>
          </a:prstGeom>
          <a:noFill/>
          <a:ln w="14859">
            <a:solidFill>
              <a:srgbClr val="626864"/>
            </a:solidFill>
            <a:prstDash val="solid"/>
            <a:headEnd type="none"/>
            <a:tailEnd type="triangle"/>
          </a:ln>
        </p:spPr>
      </p:sp>
      <p:sp>
        <p:nvSpPr>
          <p:cNvPr id="15" name="Shape 11"/>
          <p:cNvSpPr/>
          <p:nvPr/>
        </p:nvSpPr>
        <p:spPr>
          <a:xfrm>
            <a:off x="3395663" y="1940719"/>
            <a:ext cx="476250" cy="419100"/>
          </a:xfrm>
          <a:prstGeom prst="rect">
            <a:avLst/>
          </a:prstGeom>
          <a:solidFill>
            <a:srgbClr val="E8F3F0"/>
          </a:solidFill>
          <a:ln w="12700">
            <a:solidFill>
              <a:srgbClr val="333333">
                <a:alpha val="0"/>
              </a:srgbClr>
            </a:solidFill>
            <a:prstDash val="solid"/>
          </a:ln>
        </p:spPr>
      </p:sp>
      <p:sp>
        <p:nvSpPr>
          <p:cNvPr id="16" name="Shape 12"/>
          <p:cNvSpPr/>
          <p:nvPr/>
        </p:nvSpPr>
        <p:spPr>
          <a:xfrm>
            <a:off x="3395663" y="1940719"/>
            <a:ext cx="476250" cy="0"/>
          </a:xfrm>
          <a:prstGeom prst="line">
            <a:avLst/>
          </a:prstGeom>
          <a:noFill/>
          <a:ln w="9525">
            <a:solidFill>
              <a:srgbClr val="D4E6DF"/>
            </a:solidFill>
            <a:prstDash val="solid"/>
          </a:ln>
        </p:spPr>
      </p:sp>
      <p:sp>
        <p:nvSpPr>
          <p:cNvPr id="17" name="Shape 13"/>
          <p:cNvSpPr/>
          <p:nvPr/>
        </p:nvSpPr>
        <p:spPr>
          <a:xfrm>
            <a:off x="3871913" y="1940719"/>
            <a:ext cx="0" cy="419100"/>
          </a:xfrm>
          <a:prstGeom prst="line">
            <a:avLst/>
          </a:prstGeom>
          <a:noFill/>
          <a:ln w="9525">
            <a:solidFill>
              <a:srgbClr val="D4E6DF"/>
            </a:solidFill>
            <a:prstDash val="solid"/>
          </a:ln>
        </p:spPr>
      </p:sp>
      <p:sp>
        <p:nvSpPr>
          <p:cNvPr id="18" name="Shape 14"/>
          <p:cNvSpPr/>
          <p:nvPr/>
        </p:nvSpPr>
        <p:spPr>
          <a:xfrm>
            <a:off x="3395663" y="2359819"/>
            <a:ext cx="476250" cy="0"/>
          </a:xfrm>
          <a:prstGeom prst="line">
            <a:avLst/>
          </a:prstGeom>
          <a:noFill/>
          <a:ln w="9525">
            <a:solidFill>
              <a:srgbClr val="D4E6DF"/>
            </a:solidFill>
            <a:prstDash val="solid"/>
          </a:ln>
        </p:spPr>
      </p:sp>
      <p:sp>
        <p:nvSpPr>
          <p:cNvPr id="19" name="Shape 15"/>
          <p:cNvSpPr/>
          <p:nvPr/>
        </p:nvSpPr>
        <p:spPr>
          <a:xfrm>
            <a:off x="3395663" y="1940719"/>
            <a:ext cx="0" cy="419100"/>
          </a:xfrm>
          <a:prstGeom prst="line">
            <a:avLst/>
          </a:prstGeom>
          <a:noFill/>
          <a:ln w="9525">
            <a:solidFill>
              <a:srgbClr val="D4E6DF"/>
            </a:solidFill>
            <a:prstDash val="solid"/>
          </a:ln>
        </p:spPr>
      </p:sp>
      <p:sp>
        <p:nvSpPr>
          <p:cNvPr id="20" name="Text 16"/>
          <p:cNvSpPr txBox="1"/>
          <p:nvPr/>
        </p:nvSpPr>
        <p:spPr>
          <a:xfrm>
            <a:off x="3529013" y="2026444"/>
            <a:ext cx="209550" cy="270510"/>
          </a:xfrm>
          <a:prstGeom prst="rect">
            <a:avLst/>
          </a:prstGeom>
          <a:noFill/>
          <a:ln/>
        </p:spPr>
        <p:txBody>
          <a:bodyPr wrap="none" lIns="0" tIns="0" rIns="0" bIns="0" rtlCol="0" anchor="t"/>
          <a:lstStyle/>
          <a:p>
            <a:pPr algn="l" indent="0" marL="0">
              <a:lnSpc>
                <a:spcPts val="1950"/>
              </a:lnSpc>
              <a:buNone/>
            </a:pPr>
            <a:r>
              <a:rPr lang="ru-RU" altLang="en-US" sz="1350" u="none" dirty="0">
                <a:solidFill>
                  <a:srgbClr val="087568"/>
                </a:solidFill>
                <a:latin typeface="Broksoft Geist 400" pitchFamily="34" charset="0"/>
                <a:ea typeface="Broksoft Geist 400" pitchFamily="34" charset="-122"/>
                <a:cs typeface="Broksoft Geist 400" pitchFamily="34" charset="-120"/>
              </a:rPr>
              <a:t>02</a:t>
            </a:r>
            <a:endParaRPr lang="ru-RU" sz="1350" dirty="0"/>
          </a:p>
        </p:txBody>
      </p:sp>
      <p:sp>
        <p:nvSpPr>
          <p:cNvPr id="21" name="Text 17"/>
          <p:cNvSpPr txBox="1"/>
          <p:nvPr/>
        </p:nvSpPr>
        <p:spPr>
          <a:xfrm>
            <a:off x="3395663" y="2550319"/>
            <a:ext cx="2190750" cy="344775"/>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Настройка</a:t>
            </a:r>
            <a:endParaRPr lang="ru-RU" sz="1950" dirty="0"/>
          </a:p>
        </p:txBody>
      </p:sp>
      <p:sp>
        <p:nvSpPr>
          <p:cNvPr id="22" name="Shape 18"/>
          <p:cNvSpPr/>
          <p:nvPr/>
        </p:nvSpPr>
        <p:spPr>
          <a:xfrm>
            <a:off x="5733479" y="2178844"/>
            <a:ext cx="153543" cy="0"/>
          </a:xfrm>
          <a:prstGeom prst="line">
            <a:avLst/>
          </a:prstGeom>
          <a:noFill/>
          <a:ln w="14859">
            <a:solidFill>
              <a:srgbClr val="626864"/>
            </a:solidFill>
            <a:prstDash val="solid"/>
            <a:headEnd type="none"/>
            <a:tailEnd type="triangle"/>
          </a:ln>
        </p:spPr>
      </p:sp>
      <p:sp>
        <p:nvSpPr>
          <p:cNvPr id="23" name="Shape 19"/>
          <p:cNvSpPr/>
          <p:nvPr/>
        </p:nvSpPr>
        <p:spPr>
          <a:xfrm>
            <a:off x="6257925" y="1940719"/>
            <a:ext cx="476250" cy="419100"/>
          </a:xfrm>
          <a:prstGeom prst="rect">
            <a:avLst/>
          </a:prstGeom>
          <a:solidFill>
            <a:srgbClr val="E8F3F0"/>
          </a:solidFill>
          <a:ln w="12700">
            <a:solidFill>
              <a:srgbClr val="333333">
                <a:alpha val="0"/>
              </a:srgbClr>
            </a:solidFill>
            <a:prstDash val="solid"/>
          </a:ln>
        </p:spPr>
      </p:sp>
      <p:sp>
        <p:nvSpPr>
          <p:cNvPr id="24" name="Shape 20"/>
          <p:cNvSpPr/>
          <p:nvPr/>
        </p:nvSpPr>
        <p:spPr>
          <a:xfrm>
            <a:off x="6257925" y="1940719"/>
            <a:ext cx="476250" cy="0"/>
          </a:xfrm>
          <a:prstGeom prst="line">
            <a:avLst/>
          </a:prstGeom>
          <a:noFill/>
          <a:ln w="9525">
            <a:solidFill>
              <a:srgbClr val="D4E6DF"/>
            </a:solidFill>
            <a:prstDash val="solid"/>
          </a:ln>
        </p:spPr>
      </p:sp>
      <p:sp>
        <p:nvSpPr>
          <p:cNvPr id="25" name="Shape 21"/>
          <p:cNvSpPr/>
          <p:nvPr/>
        </p:nvSpPr>
        <p:spPr>
          <a:xfrm>
            <a:off x="6734175" y="1940719"/>
            <a:ext cx="0" cy="419100"/>
          </a:xfrm>
          <a:prstGeom prst="line">
            <a:avLst/>
          </a:prstGeom>
          <a:noFill/>
          <a:ln w="9525">
            <a:solidFill>
              <a:srgbClr val="D4E6DF"/>
            </a:solidFill>
            <a:prstDash val="solid"/>
          </a:ln>
        </p:spPr>
      </p:sp>
      <p:sp>
        <p:nvSpPr>
          <p:cNvPr id="26" name="Shape 22"/>
          <p:cNvSpPr/>
          <p:nvPr/>
        </p:nvSpPr>
        <p:spPr>
          <a:xfrm>
            <a:off x="6257925" y="2359819"/>
            <a:ext cx="476250" cy="0"/>
          </a:xfrm>
          <a:prstGeom prst="line">
            <a:avLst/>
          </a:prstGeom>
          <a:noFill/>
          <a:ln w="9525">
            <a:solidFill>
              <a:srgbClr val="D4E6DF"/>
            </a:solidFill>
            <a:prstDash val="solid"/>
          </a:ln>
        </p:spPr>
      </p:sp>
      <p:sp>
        <p:nvSpPr>
          <p:cNvPr id="27" name="Shape 23"/>
          <p:cNvSpPr/>
          <p:nvPr/>
        </p:nvSpPr>
        <p:spPr>
          <a:xfrm>
            <a:off x="6257925" y="1940719"/>
            <a:ext cx="0" cy="419100"/>
          </a:xfrm>
          <a:prstGeom prst="line">
            <a:avLst/>
          </a:prstGeom>
          <a:noFill/>
          <a:ln w="9525">
            <a:solidFill>
              <a:srgbClr val="D4E6DF"/>
            </a:solidFill>
            <a:prstDash val="solid"/>
          </a:ln>
        </p:spPr>
      </p:sp>
      <p:sp>
        <p:nvSpPr>
          <p:cNvPr id="28" name="Text 24"/>
          <p:cNvSpPr txBox="1"/>
          <p:nvPr/>
        </p:nvSpPr>
        <p:spPr>
          <a:xfrm>
            <a:off x="6391275" y="2026444"/>
            <a:ext cx="209550" cy="270510"/>
          </a:xfrm>
          <a:prstGeom prst="rect">
            <a:avLst/>
          </a:prstGeom>
          <a:noFill/>
          <a:ln/>
        </p:spPr>
        <p:txBody>
          <a:bodyPr wrap="none" lIns="0" tIns="0" rIns="0" bIns="0" rtlCol="0" anchor="t"/>
          <a:lstStyle/>
          <a:p>
            <a:pPr algn="l" indent="0" marL="0">
              <a:lnSpc>
                <a:spcPts val="1950"/>
              </a:lnSpc>
              <a:buNone/>
            </a:pPr>
            <a:r>
              <a:rPr lang="ru-RU" altLang="en-US" sz="1350" u="none" dirty="0">
                <a:solidFill>
                  <a:srgbClr val="087568"/>
                </a:solidFill>
                <a:latin typeface="Broksoft Geist 400" pitchFamily="34" charset="0"/>
                <a:ea typeface="Broksoft Geist 400" pitchFamily="34" charset="-122"/>
                <a:cs typeface="Broksoft Geist 400" pitchFamily="34" charset="-120"/>
              </a:rPr>
              <a:t>03</a:t>
            </a:r>
            <a:endParaRPr lang="ru-RU" sz="1350" dirty="0"/>
          </a:p>
        </p:txBody>
      </p:sp>
      <p:sp>
        <p:nvSpPr>
          <p:cNvPr id="29" name="Text 25"/>
          <p:cNvSpPr txBox="1"/>
          <p:nvPr/>
        </p:nvSpPr>
        <p:spPr>
          <a:xfrm>
            <a:off x="6257925" y="2550319"/>
            <a:ext cx="2190750" cy="344775"/>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Перенос и сверка</a:t>
            </a:r>
            <a:endParaRPr lang="ru-RU" sz="1950" dirty="0"/>
          </a:p>
        </p:txBody>
      </p:sp>
      <p:sp>
        <p:nvSpPr>
          <p:cNvPr id="30" name="Shape 26"/>
          <p:cNvSpPr/>
          <p:nvPr/>
        </p:nvSpPr>
        <p:spPr>
          <a:xfrm>
            <a:off x="8595741" y="2178844"/>
            <a:ext cx="153543" cy="0"/>
          </a:xfrm>
          <a:prstGeom prst="line">
            <a:avLst/>
          </a:prstGeom>
          <a:noFill/>
          <a:ln w="14859">
            <a:solidFill>
              <a:srgbClr val="626864"/>
            </a:solidFill>
            <a:prstDash val="solid"/>
            <a:headEnd type="none"/>
            <a:tailEnd type="triangle"/>
          </a:ln>
        </p:spPr>
      </p:sp>
      <p:sp>
        <p:nvSpPr>
          <p:cNvPr id="31" name="Shape 27"/>
          <p:cNvSpPr/>
          <p:nvPr/>
        </p:nvSpPr>
        <p:spPr>
          <a:xfrm>
            <a:off x="9120188" y="1940719"/>
            <a:ext cx="476250" cy="419100"/>
          </a:xfrm>
          <a:prstGeom prst="rect">
            <a:avLst/>
          </a:prstGeom>
          <a:solidFill>
            <a:srgbClr val="E8F3F0"/>
          </a:solidFill>
          <a:ln w="12700">
            <a:solidFill>
              <a:srgbClr val="333333">
                <a:alpha val="0"/>
              </a:srgbClr>
            </a:solidFill>
            <a:prstDash val="solid"/>
          </a:ln>
        </p:spPr>
      </p:sp>
      <p:sp>
        <p:nvSpPr>
          <p:cNvPr id="32" name="Shape 28"/>
          <p:cNvSpPr/>
          <p:nvPr/>
        </p:nvSpPr>
        <p:spPr>
          <a:xfrm>
            <a:off x="9120188" y="1940719"/>
            <a:ext cx="476250" cy="0"/>
          </a:xfrm>
          <a:prstGeom prst="line">
            <a:avLst/>
          </a:prstGeom>
          <a:noFill/>
          <a:ln w="9525">
            <a:solidFill>
              <a:srgbClr val="D4E6DF"/>
            </a:solidFill>
            <a:prstDash val="solid"/>
          </a:ln>
        </p:spPr>
      </p:sp>
      <p:sp>
        <p:nvSpPr>
          <p:cNvPr id="33" name="Shape 29"/>
          <p:cNvSpPr/>
          <p:nvPr/>
        </p:nvSpPr>
        <p:spPr>
          <a:xfrm>
            <a:off x="9596438" y="1940719"/>
            <a:ext cx="0" cy="419100"/>
          </a:xfrm>
          <a:prstGeom prst="line">
            <a:avLst/>
          </a:prstGeom>
          <a:noFill/>
          <a:ln w="9525">
            <a:solidFill>
              <a:srgbClr val="D4E6DF"/>
            </a:solidFill>
            <a:prstDash val="solid"/>
          </a:ln>
        </p:spPr>
      </p:sp>
      <p:sp>
        <p:nvSpPr>
          <p:cNvPr id="34" name="Shape 30"/>
          <p:cNvSpPr/>
          <p:nvPr/>
        </p:nvSpPr>
        <p:spPr>
          <a:xfrm>
            <a:off x="9120188" y="2359819"/>
            <a:ext cx="476250" cy="0"/>
          </a:xfrm>
          <a:prstGeom prst="line">
            <a:avLst/>
          </a:prstGeom>
          <a:noFill/>
          <a:ln w="9525">
            <a:solidFill>
              <a:srgbClr val="D4E6DF"/>
            </a:solidFill>
            <a:prstDash val="solid"/>
          </a:ln>
        </p:spPr>
      </p:sp>
      <p:sp>
        <p:nvSpPr>
          <p:cNvPr id="35" name="Shape 31"/>
          <p:cNvSpPr/>
          <p:nvPr/>
        </p:nvSpPr>
        <p:spPr>
          <a:xfrm>
            <a:off x="9120188" y="1940719"/>
            <a:ext cx="0" cy="419100"/>
          </a:xfrm>
          <a:prstGeom prst="line">
            <a:avLst/>
          </a:prstGeom>
          <a:noFill/>
          <a:ln w="9525">
            <a:solidFill>
              <a:srgbClr val="D4E6DF"/>
            </a:solidFill>
            <a:prstDash val="solid"/>
          </a:ln>
        </p:spPr>
      </p:sp>
      <p:sp>
        <p:nvSpPr>
          <p:cNvPr id="36" name="Text 32"/>
          <p:cNvSpPr txBox="1"/>
          <p:nvPr/>
        </p:nvSpPr>
        <p:spPr>
          <a:xfrm>
            <a:off x="9253538" y="2026444"/>
            <a:ext cx="209550" cy="270510"/>
          </a:xfrm>
          <a:prstGeom prst="rect">
            <a:avLst/>
          </a:prstGeom>
          <a:noFill/>
          <a:ln/>
        </p:spPr>
        <p:txBody>
          <a:bodyPr wrap="none" lIns="0" tIns="0" rIns="0" bIns="0" rtlCol="0" anchor="t"/>
          <a:lstStyle/>
          <a:p>
            <a:pPr algn="l" indent="0" marL="0">
              <a:lnSpc>
                <a:spcPts val="1950"/>
              </a:lnSpc>
              <a:buNone/>
            </a:pPr>
            <a:r>
              <a:rPr lang="ru-RU" altLang="en-US" sz="1350" u="none" dirty="0">
                <a:solidFill>
                  <a:srgbClr val="087568"/>
                </a:solidFill>
                <a:latin typeface="Broksoft Geist 400" pitchFamily="34" charset="0"/>
                <a:ea typeface="Broksoft Geist 400" pitchFamily="34" charset="-122"/>
                <a:cs typeface="Broksoft Geist 400" pitchFamily="34" charset="-120"/>
              </a:rPr>
              <a:t>04</a:t>
            </a:r>
            <a:endParaRPr lang="ru-RU" sz="1350" dirty="0"/>
          </a:p>
        </p:txBody>
      </p:sp>
      <p:sp>
        <p:nvSpPr>
          <p:cNvPr id="37" name="Text 33"/>
          <p:cNvSpPr txBox="1"/>
          <p:nvPr/>
        </p:nvSpPr>
        <p:spPr>
          <a:xfrm>
            <a:off x="9120188" y="2550319"/>
            <a:ext cx="2190750" cy="666690"/>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Запуск и</a:t>
            </a:r>
            <a:endParaRPr lang="ru-RU" sz="1950" dirty="0"/>
          </a:p>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сопровождение</a:t>
            </a:r>
            <a:endParaRPr lang="ru-RU" sz="1950" dirty="0"/>
          </a:p>
        </p:txBody>
      </p:sp>
      <p:sp>
        <p:nvSpPr>
          <p:cNvPr id="38" name="Text 34"/>
          <p:cNvSpPr txBox="1"/>
          <p:nvPr/>
        </p:nvSpPr>
        <p:spPr>
          <a:xfrm>
            <a:off x="533400" y="3632299"/>
            <a:ext cx="10191750" cy="755690"/>
          </a:xfrm>
          <a:prstGeom prst="rect">
            <a:avLst/>
          </a:prstGeom>
          <a:noFill/>
          <a:ln/>
        </p:spPr>
        <p:txBody>
          <a:bodyPr wrap="none" lIns="0" tIns="0" rIns="0" bIns="0" rtlCol="0" anchor="t"/>
          <a:lstStyle/>
          <a:p>
            <a:pPr algn="l" indent="0" marL="0">
              <a:lnSpc>
                <a:spcPts val="2886"/>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Согласуем процессы и конфигурацию, переносим справочники, клиентов, счета и</a:t>
            </a:r>
            <a:endParaRPr lang="ru-RU" sz="1950" dirty="0"/>
          </a:p>
          <a:p>
            <a:pPr algn="l" indent="0" marL="0">
              <a:lnSpc>
                <a:spcPts val="2886"/>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историю.</a:t>
            </a:r>
            <a:endParaRPr lang="ru-RU" sz="1950" dirty="0"/>
          </a:p>
        </p:txBody>
      </p:sp>
      <p:sp>
        <p:nvSpPr>
          <p:cNvPr id="39" name="Text 35"/>
          <p:cNvSpPr txBox="1"/>
          <p:nvPr/>
        </p:nvSpPr>
        <p:spPr>
          <a:xfrm>
            <a:off x="533400" y="4508004"/>
            <a:ext cx="10191750" cy="389275"/>
          </a:xfrm>
          <a:prstGeom prst="rect">
            <a:avLst/>
          </a:prstGeom>
          <a:noFill/>
          <a:ln/>
        </p:spPr>
        <p:txBody>
          <a:bodyPr wrap="none" lIns="0" tIns="0" rIns="0" bIns="0" rtlCol="0" anchor="t"/>
          <a:lstStyle/>
          <a:p>
            <a:pPr algn="l" indent="0" marL="0">
              <a:lnSpc>
                <a:spcPts val="2886"/>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До запуска сверяем денежные остатки и позиции.</a:t>
            </a:r>
            <a:endParaRPr lang="ru-RU" sz="1950" dirty="0"/>
          </a:p>
        </p:txBody>
      </p:sp>
      <p:sp>
        <p:nvSpPr>
          <p:cNvPr id="40" name="Text 36"/>
          <p:cNvSpPr txBox="1"/>
          <p:nvPr/>
        </p:nvSpPr>
        <p:spPr>
          <a:xfrm>
            <a:off x="533400" y="5017294"/>
            <a:ext cx="10191750" cy="389275"/>
          </a:xfrm>
          <a:prstGeom prst="rect">
            <a:avLst/>
          </a:prstGeom>
          <a:noFill/>
          <a:ln/>
        </p:spPr>
        <p:txBody>
          <a:bodyPr wrap="none" lIns="0" tIns="0" rIns="0" bIns="0" rtlCol="0" anchor="t"/>
          <a:lstStyle/>
          <a:p>
            <a:pPr algn="l" indent="0" marL="0">
              <a:lnSpc>
                <a:spcPts val="2886"/>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Обновления сопровождаются репетицией миграций на копии данных.</a:t>
            </a:r>
            <a:endParaRPr lang="ru-RU" sz="1950" dirty="0"/>
          </a:p>
        </p:txBody>
      </p:sp>
      <p:sp>
        <p:nvSpPr>
          <p:cNvPr id="41" name="Shape 37"/>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42" name="Shape 38"/>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43" name="Text 39">
            <a:hlinkClick r:id="rId3"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3"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44" name="Text 40"/>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12 / 14</a:t>
            </a:r>
            <a:endParaRPr lang="ru-RU"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610850" y="381000"/>
            <a:ext cx="104775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Комплектация</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Комплектация под вашу деятельность</a:t>
            </a:r>
            <a:endParaRPr lang="ru-RU" sz="3600" dirty="0"/>
          </a:p>
        </p:txBody>
      </p:sp>
      <p:sp>
        <p:nvSpPr>
          <p:cNvPr id="7" name="Text 3"/>
          <p:cNvSpPr txBox="1"/>
          <p:nvPr/>
        </p:nvSpPr>
        <p:spPr>
          <a:xfrm>
            <a:off x="533400" y="1788319"/>
            <a:ext cx="10191750" cy="394335"/>
          </a:xfrm>
          <a:prstGeom prst="rect">
            <a:avLst/>
          </a:prstGeom>
          <a:noFill/>
          <a:ln/>
        </p:spPr>
        <p:txBody>
          <a:bodyPr wrap="none" lIns="0" tIns="0" rIns="0" bIns="0" rtlCol="0" anchor="t"/>
          <a:lstStyle/>
          <a:p>
            <a:pPr algn="l" indent="0" marL="0">
              <a:lnSpc>
                <a:spcPts val="2925"/>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Выберите нужные модули и модель размещения.</a:t>
            </a:r>
            <a:endParaRPr lang="ru-RU" sz="1950" dirty="0"/>
          </a:p>
        </p:txBody>
      </p:sp>
      <p:sp>
        <p:nvSpPr>
          <p:cNvPr id="8" name="Shape 4"/>
          <p:cNvSpPr/>
          <p:nvPr/>
        </p:nvSpPr>
        <p:spPr>
          <a:xfrm>
            <a:off x="533400" y="2445544"/>
            <a:ext cx="11125200" cy="1243905"/>
          </a:xfrm>
          <a:prstGeom prst="rect">
            <a:avLst/>
          </a:prstGeom>
          <a:solidFill>
            <a:srgbClr val="E8F3F0"/>
          </a:solidFill>
          <a:ln w="12700">
            <a:solidFill>
              <a:srgbClr val="333333">
                <a:alpha val="0"/>
              </a:srgbClr>
            </a:solidFill>
            <a:prstDash val="solid"/>
          </a:ln>
        </p:spPr>
      </p:sp>
      <p:sp>
        <p:nvSpPr>
          <p:cNvPr id="9" name="Shape 5"/>
          <p:cNvSpPr/>
          <p:nvPr/>
        </p:nvSpPr>
        <p:spPr>
          <a:xfrm>
            <a:off x="533400" y="2445544"/>
            <a:ext cx="11125200" cy="0"/>
          </a:xfrm>
          <a:prstGeom prst="line">
            <a:avLst/>
          </a:prstGeom>
          <a:noFill/>
          <a:ln w="9525">
            <a:solidFill>
              <a:srgbClr val="D4E6DF"/>
            </a:solidFill>
            <a:prstDash val="solid"/>
          </a:ln>
        </p:spPr>
      </p:sp>
      <p:sp>
        <p:nvSpPr>
          <p:cNvPr id="10" name="Shape 6"/>
          <p:cNvSpPr/>
          <p:nvPr/>
        </p:nvSpPr>
        <p:spPr>
          <a:xfrm>
            <a:off x="11658600" y="2445544"/>
            <a:ext cx="0" cy="1243905"/>
          </a:xfrm>
          <a:prstGeom prst="line">
            <a:avLst/>
          </a:prstGeom>
          <a:noFill/>
          <a:ln w="9525">
            <a:solidFill>
              <a:srgbClr val="D4E6DF"/>
            </a:solidFill>
            <a:prstDash val="solid"/>
          </a:ln>
        </p:spPr>
      </p:sp>
      <p:sp>
        <p:nvSpPr>
          <p:cNvPr id="11" name="Shape 7"/>
          <p:cNvSpPr/>
          <p:nvPr/>
        </p:nvSpPr>
        <p:spPr>
          <a:xfrm>
            <a:off x="533400" y="3689449"/>
            <a:ext cx="11125200" cy="0"/>
          </a:xfrm>
          <a:prstGeom prst="line">
            <a:avLst/>
          </a:prstGeom>
          <a:noFill/>
          <a:ln w="9525">
            <a:solidFill>
              <a:srgbClr val="D4E6DF"/>
            </a:solidFill>
            <a:prstDash val="solid"/>
          </a:ln>
        </p:spPr>
      </p:sp>
      <p:sp>
        <p:nvSpPr>
          <p:cNvPr id="12" name="Shape 8"/>
          <p:cNvSpPr/>
          <p:nvPr/>
        </p:nvSpPr>
        <p:spPr>
          <a:xfrm>
            <a:off x="533400" y="2445544"/>
            <a:ext cx="0" cy="1243905"/>
          </a:xfrm>
          <a:prstGeom prst="line">
            <a:avLst/>
          </a:prstGeom>
          <a:noFill/>
          <a:ln w="9525">
            <a:solidFill>
              <a:srgbClr val="D4E6DF"/>
            </a:solidFill>
            <a:prstDash val="solid"/>
          </a:ln>
        </p:spPr>
      </p:sp>
      <p:sp>
        <p:nvSpPr>
          <p:cNvPr id="13" name="Text 9"/>
          <p:cNvSpPr txBox="1"/>
          <p:nvPr/>
        </p:nvSpPr>
        <p:spPr>
          <a:xfrm>
            <a:off x="790575" y="2683669"/>
            <a:ext cx="9525000" cy="790515"/>
          </a:xfrm>
          <a:prstGeom prst="rect">
            <a:avLst/>
          </a:prstGeom>
          <a:noFill/>
          <a:ln/>
        </p:spPr>
        <p:txBody>
          <a:bodyPr wrap="none" lIns="0" tIns="0" rIns="0" bIns="0" rtlCol="0" anchor="t"/>
          <a:lstStyle/>
          <a:p>
            <a:pPr algn="l" indent="0" marL="0">
              <a:lnSpc>
                <a:spcPts val="3023"/>
              </a:lnSpc>
              <a:buNone/>
            </a:pPr>
            <a:r>
              <a:rPr lang="ru-RU" altLang="en-US" sz="1950" u="none" dirty="0">
                <a:solidFill>
                  <a:srgbClr val="087568"/>
                </a:solidFill>
                <a:latin typeface="Broksoft Geist 400" pitchFamily="34" charset="0"/>
                <a:ea typeface="Broksoft Geist 400" pitchFamily="34" charset="-122"/>
                <a:cs typeface="Broksoft Geist 400" pitchFamily="34" charset="-120"/>
              </a:rPr>
              <a:t>Своя инфраструктура: бессрочная лицензия и ежегодное сопровождение.</a:t>
            </a:r>
            <a:endParaRPr lang="ru-RU" sz="1950" dirty="0"/>
          </a:p>
          <a:p>
            <a:pPr algn="l" indent="0" marL="0">
              <a:lnSpc>
                <a:spcPts val="3023"/>
              </a:lnSpc>
              <a:buNone/>
            </a:pPr>
            <a:r>
              <a:rPr lang="ru-RU" altLang="en-US" sz="1950" u="none" dirty="0">
                <a:solidFill>
                  <a:srgbClr val="087568"/>
                </a:solidFill>
                <a:latin typeface="Broksoft Geist 400" pitchFamily="34" charset="0"/>
                <a:ea typeface="Broksoft Geist 400" pitchFamily="34" charset="-122"/>
                <a:cs typeface="Broksoft Geist 400" pitchFamily="34" charset="-120"/>
              </a:rPr>
              <a:t>Управляемое размещение: подписка.</a:t>
            </a:r>
            <a:endParaRPr lang="ru-RU" sz="1950" dirty="0"/>
          </a:p>
        </p:txBody>
      </p:sp>
      <p:sp>
        <p:nvSpPr>
          <p:cNvPr id="14" name="Text 10"/>
          <p:cNvSpPr txBox="1"/>
          <p:nvPr/>
        </p:nvSpPr>
        <p:spPr>
          <a:xfrm>
            <a:off x="533400" y="3937099"/>
            <a:ext cx="9906000" cy="708660"/>
          </a:xfrm>
          <a:prstGeom prst="rect">
            <a:avLst/>
          </a:prstGeom>
          <a:noFill/>
          <a:ln/>
        </p:spPr>
        <p:txBody>
          <a:bodyPr wrap="none" lIns="0" tIns="0" rIns="0" bIns="0" rtlCol="0" anchor="t"/>
          <a:lstStyle/>
          <a:p>
            <a:pPr algn="l" indent="0" marL="0">
              <a:lnSpc>
                <a:spcPts val="2700"/>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Калькулятор на сайте показывает предварительную стоимость; внедрение и</a:t>
            </a:r>
            <a:endParaRPr lang="ru-RU" sz="1800" dirty="0"/>
          </a:p>
          <a:p>
            <a:pPr algn="l" indent="0" marL="0">
              <a:lnSpc>
                <a:spcPts val="2700"/>
              </a:lnSpc>
              <a:buNone/>
            </a:pPr>
            <a:r>
              <a:rPr lang="ru-RU" altLang="en-US" sz="1800" u="none" dirty="0">
                <a:solidFill>
                  <a:srgbClr val="626864"/>
                </a:solidFill>
                <a:latin typeface="Broksoft Geist 400" pitchFamily="34" charset="0"/>
                <a:ea typeface="Broksoft Geist 400" pitchFamily="34" charset="-122"/>
                <a:cs typeface="Broksoft Geist 400" pitchFamily="34" charset="-120"/>
              </a:rPr>
              <a:t>дополнительные работы оцениваются отдельно.</a:t>
            </a:r>
            <a:endParaRPr lang="ru-RU" sz="1800" dirty="0"/>
          </a:p>
        </p:txBody>
      </p:sp>
      <p:sp>
        <p:nvSpPr>
          <p:cNvPr id="15" name="Shape 11"/>
          <p:cNvSpPr/>
          <p:nvPr/>
        </p:nvSpPr>
        <p:spPr>
          <a:xfrm flipV="1">
            <a:off x="3655695" y="4987707"/>
            <a:ext cx="118110" cy="118110"/>
          </a:xfrm>
          <a:prstGeom prst="line">
            <a:avLst/>
          </a:prstGeom>
          <a:noFill/>
          <a:ln w="13716">
            <a:solidFill>
              <a:srgbClr val="087568"/>
            </a:solidFill>
            <a:prstDash val="solid"/>
            <a:headEnd type="none"/>
            <a:tailEnd type="triangle"/>
          </a:ln>
        </p:spPr>
      </p:sp>
      <p:sp>
        <p:nvSpPr>
          <p:cNvPr id="16" name="Text 12">
            <a:hlinkClick r:id="rId3" tooltip=""/>
          </p:cNvPr>
          <p:cNvSpPr txBox="1"/>
          <p:nvPr/>
        </p:nvSpPr>
        <p:spPr>
          <a:xfrm>
            <a:off x="533400" y="4889599"/>
            <a:ext cx="3276600" cy="346710"/>
          </a:xfrm>
          <a:prstGeom prst="rect">
            <a:avLst/>
          </a:prstGeom>
          <a:noFill/>
          <a:ln/>
        </p:spPr>
        <p:txBody>
          <a:bodyPr wrap="none" lIns="0" tIns="0" rIns="0" bIns="0" rtlCol="0" anchor="t"/>
          <a:lstStyle/>
          <a:p>
            <a:pPr algn="l" indent="0" marL="0">
              <a:lnSpc>
                <a:spcPts val="2550"/>
              </a:lnSpc>
              <a:buNone/>
            </a:pPr>
            <a:r>
              <a:rPr lang="ru-RU" altLang="en-US" sz="1800" u="none" dirty="0">
                <a:solidFill>
                  <a:srgbClr val="087568"/>
                </a:solidFill>
                <a:latin typeface="Broksoft Geist 550" pitchFamily="34" charset="0"/>
                <a:ea typeface="Broksoft Geist 550" pitchFamily="34" charset="-122"/>
                <a:cs typeface="Broksoft Geist 550" pitchFamily="34" charset="-120"/>
                <a:hlinkClick r:id="rId3" invalidUrl="" action="" tgtFrame="" tooltip="" history="1" highlightClick="0" endSnd="0">
                  <a:extLst>
                    <a:ext uri="{A12FA001-AC4F-418D-AE19-62706E023703}">
                      <ahyp:hlinkClr xmlns:ahyp="http://schemas.microsoft.com/office/drawing/2018/hyperlinkcolor" val="tx"/>
                    </a:ext>
                  </a:extLst>
                </a:hlinkClick>
              </a:rPr>
              <a:t>Рассчитать конфигурацию</a:t>
            </a:r>
            <a:endParaRPr lang="ru-RU" sz="1800" dirty="0"/>
          </a:p>
        </p:txBody>
      </p:sp>
      <p:sp>
        <p:nvSpPr>
          <p:cNvPr id="17" name="Shape 13"/>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18" name="Shape 14"/>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19" name="Text 15">
            <a:hlinkClick r:id="rId4"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0" name="Text 16"/>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13 / 14</a:t>
            </a:r>
            <a:endParaRPr lang="ru-RU"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ru-RU"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ru-RU" sz="1650" dirty="0"/>
          </a:p>
        </p:txBody>
      </p:sp>
      <p:sp>
        <p:nvSpPr>
          <p:cNvPr id="5" name="Text 1"/>
          <p:cNvSpPr txBox="1"/>
          <p:nvPr/>
        </p:nvSpPr>
        <p:spPr>
          <a:xfrm>
            <a:off x="10458450" y="381000"/>
            <a:ext cx="120015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Следующий шаг</a:t>
            </a:r>
            <a:endParaRPr lang="ru-RU"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ru-RU" altLang="en-US" sz="3600" u="none" spc="-151" kern="0" dirty="0">
                <a:solidFill>
                  <a:srgbClr val="1B1B1B"/>
                </a:solidFill>
                <a:latin typeface="Broksoft Geist 550" pitchFamily="34" charset="0"/>
                <a:ea typeface="Broksoft Geist 550" pitchFamily="34" charset="-122"/>
                <a:cs typeface="Broksoft Geist 550" pitchFamily="34" charset="-120"/>
              </a:rPr>
              <a:t>Обсудим вашу операционную модель</a:t>
            </a:r>
            <a:endParaRPr lang="ru-RU" sz="3600" dirty="0"/>
          </a:p>
        </p:txBody>
      </p:sp>
      <p:sp>
        <p:nvSpPr>
          <p:cNvPr id="7" name="Text 3"/>
          <p:cNvSpPr txBox="1"/>
          <p:nvPr/>
        </p:nvSpPr>
        <p:spPr>
          <a:xfrm>
            <a:off x="533400" y="1921669"/>
            <a:ext cx="5522714" cy="765810"/>
          </a:xfrm>
          <a:prstGeom prst="rect">
            <a:avLst/>
          </a:prstGeom>
          <a:noFill/>
          <a:ln/>
        </p:spPr>
        <p:txBody>
          <a:bodyPr wrap="none" lIns="0" tIns="0" rIns="0" bIns="0" rtlCol="0" anchor="t"/>
          <a:lstStyle/>
          <a:p>
            <a:pPr algn="l" indent="0" marL="0">
              <a:lnSpc>
                <a:spcPts val="2925"/>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Расскажите о вашей деятельности, рынках,</a:t>
            </a:r>
            <a:endParaRPr lang="ru-RU" sz="1950" dirty="0"/>
          </a:p>
          <a:p>
            <a:pPr algn="l" indent="0" marL="0">
              <a:lnSpc>
                <a:spcPts val="2925"/>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клиентах и действующей инфраструктуре.</a:t>
            </a:r>
            <a:endParaRPr lang="ru-RU" sz="1950" dirty="0"/>
          </a:p>
        </p:txBody>
      </p:sp>
      <p:sp>
        <p:nvSpPr>
          <p:cNvPr id="8" name="Text 4"/>
          <p:cNvSpPr txBox="1"/>
          <p:nvPr/>
        </p:nvSpPr>
        <p:spPr>
          <a:xfrm>
            <a:off x="533400" y="2855119"/>
            <a:ext cx="5522714" cy="1137285"/>
          </a:xfrm>
          <a:prstGeom prst="rect">
            <a:avLst/>
          </a:prstGeom>
          <a:noFill/>
          <a:ln/>
        </p:spPr>
        <p:txBody>
          <a:bodyPr wrap="none" lIns="0" tIns="0" rIns="0" bIns="0" rtlCol="0" anchor="t"/>
          <a:lstStyle/>
          <a:p>
            <a:pPr algn="l" indent="0" marL="0">
              <a:lnSpc>
                <a:spcPts val="2925"/>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Покажем подходящие процессы в Broksoft и</a:t>
            </a:r>
            <a:endParaRPr lang="ru-RU" sz="1950" dirty="0"/>
          </a:p>
          <a:p>
            <a:pPr algn="l" indent="0" marL="0">
              <a:lnSpc>
                <a:spcPts val="2925"/>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определим состав внедрения. Возможности</a:t>
            </a:r>
            <a:endParaRPr lang="ru-RU" sz="1950" dirty="0"/>
          </a:p>
          <a:p>
            <a:pPr algn="l" indent="0" marL="0">
              <a:lnSpc>
                <a:spcPts val="2925"/>
              </a:lnSpc>
              <a:buNone/>
            </a:pPr>
            <a:r>
              <a:rPr lang="ru-RU" altLang="en-US" sz="1950" u="none" dirty="0">
                <a:solidFill>
                  <a:srgbClr val="1B1B1B"/>
                </a:solidFill>
                <a:latin typeface="Broksoft Geist 400" pitchFamily="34" charset="0"/>
                <a:ea typeface="Broksoft Geist 400" pitchFamily="34" charset="-122"/>
                <a:cs typeface="Broksoft Geist 400" pitchFamily="34" charset="-120"/>
              </a:rPr>
              <a:t>системы подробно раскрыты в документации.</a:t>
            </a:r>
            <a:endParaRPr lang="ru-RU" sz="1950" dirty="0"/>
          </a:p>
        </p:txBody>
      </p:sp>
      <p:sp>
        <p:nvSpPr>
          <p:cNvPr id="9" name="Shape 5"/>
          <p:cNvSpPr/>
          <p:nvPr/>
        </p:nvSpPr>
        <p:spPr>
          <a:xfrm flipV="1">
            <a:off x="3300222" y="4477452"/>
            <a:ext cx="155758" cy="155758"/>
          </a:xfrm>
          <a:prstGeom prst="line">
            <a:avLst/>
          </a:prstGeom>
          <a:noFill/>
          <a:ln w="18288">
            <a:solidFill>
              <a:srgbClr val="087568"/>
            </a:solidFill>
            <a:prstDash val="solid"/>
            <a:headEnd type="none"/>
            <a:tailEnd type="triangle"/>
          </a:ln>
        </p:spPr>
      </p:sp>
      <p:sp>
        <p:nvSpPr>
          <p:cNvPr id="10" name="Text 6">
            <a:hlinkClick r:id="rId3" tooltip=""/>
          </p:cNvPr>
          <p:cNvSpPr txBox="1"/>
          <p:nvPr/>
        </p:nvSpPr>
        <p:spPr>
          <a:xfrm>
            <a:off x="533400" y="4350544"/>
            <a:ext cx="2970312" cy="441960"/>
          </a:xfrm>
          <a:prstGeom prst="rect">
            <a:avLst/>
          </a:prstGeom>
          <a:noFill/>
          <a:ln/>
        </p:spPr>
        <p:txBody>
          <a:bodyPr wrap="none" lIns="0" tIns="0" rIns="0" bIns="0" rtlCol="0" anchor="t"/>
          <a:lstStyle/>
          <a:p>
            <a:pPr algn="l" indent="0" marL="0">
              <a:lnSpc>
                <a:spcPts val="3300"/>
              </a:lnSpc>
              <a:buNone/>
            </a:pPr>
            <a:r>
              <a:rPr lang="ru-RU" altLang="en-US" sz="2400" u="none" spc="-48" kern="0" dirty="0">
                <a:solidFill>
                  <a:srgbClr val="087568"/>
                </a:solidFill>
                <a:latin typeface="Broksoft Geist 550" pitchFamily="34" charset="0"/>
                <a:ea typeface="Broksoft Geist 550" pitchFamily="34" charset="-122"/>
                <a:cs typeface="Broksoft Geist 550"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info@broksoft.com</a:t>
            </a:r>
            <a:endParaRPr lang="ru-RU" sz="2400" dirty="0"/>
          </a:p>
        </p:txBody>
      </p:sp>
      <p:sp>
        <p:nvSpPr>
          <p:cNvPr id="11" name="Shape 7"/>
          <p:cNvSpPr/>
          <p:nvPr/>
        </p:nvSpPr>
        <p:spPr>
          <a:xfrm>
            <a:off x="6856214" y="1921669"/>
            <a:ext cx="4802237" cy="3293715"/>
          </a:xfrm>
          <a:prstGeom prst="rect">
            <a:avLst/>
          </a:prstGeom>
          <a:solidFill>
            <a:srgbClr val="FFFFFF"/>
          </a:solidFill>
          <a:ln w="12700">
            <a:solidFill>
              <a:srgbClr val="333333">
                <a:alpha val="0"/>
              </a:srgbClr>
            </a:solidFill>
            <a:prstDash val="solid"/>
          </a:ln>
        </p:spPr>
      </p:sp>
      <p:sp>
        <p:nvSpPr>
          <p:cNvPr id="12" name="Shape 8"/>
          <p:cNvSpPr/>
          <p:nvPr/>
        </p:nvSpPr>
        <p:spPr>
          <a:xfrm>
            <a:off x="6856214" y="1921669"/>
            <a:ext cx="4802237" cy="0"/>
          </a:xfrm>
          <a:prstGeom prst="line">
            <a:avLst/>
          </a:prstGeom>
          <a:noFill/>
          <a:ln w="9525">
            <a:solidFill>
              <a:srgbClr val="C9E1D7"/>
            </a:solidFill>
            <a:prstDash val="solid"/>
          </a:ln>
        </p:spPr>
      </p:sp>
      <p:sp>
        <p:nvSpPr>
          <p:cNvPr id="13" name="Shape 9"/>
          <p:cNvSpPr/>
          <p:nvPr/>
        </p:nvSpPr>
        <p:spPr>
          <a:xfrm>
            <a:off x="11658451" y="1921669"/>
            <a:ext cx="0" cy="3293715"/>
          </a:xfrm>
          <a:prstGeom prst="line">
            <a:avLst/>
          </a:prstGeom>
          <a:noFill/>
          <a:ln w="9525">
            <a:solidFill>
              <a:srgbClr val="C9E1D7"/>
            </a:solidFill>
            <a:prstDash val="solid"/>
          </a:ln>
        </p:spPr>
      </p:sp>
      <p:sp>
        <p:nvSpPr>
          <p:cNvPr id="14" name="Shape 10"/>
          <p:cNvSpPr/>
          <p:nvPr/>
        </p:nvSpPr>
        <p:spPr>
          <a:xfrm>
            <a:off x="6856214" y="5215384"/>
            <a:ext cx="4802237" cy="0"/>
          </a:xfrm>
          <a:prstGeom prst="line">
            <a:avLst/>
          </a:prstGeom>
          <a:noFill/>
          <a:ln w="9525">
            <a:solidFill>
              <a:srgbClr val="C9E1D7"/>
            </a:solidFill>
            <a:prstDash val="solid"/>
          </a:ln>
        </p:spPr>
      </p:sp>
      <p:sp>
        <p:nvSpPr>
          <p:cNvPr id="15" name="Shape 11"/>
          <p:cNvSpPr/>
          <p:nvPr/>
        </p:nvSpPr>
        <p:spPr>
          <a:xfrm>
            <a:off x="6856214" y="1921669"/>
            <a:ext cx="0" cy="3293715"/>
          </a:xfrm>
          <a:prstGeom prst="line">
            <a:avLst/>
          </a:prstGeom>
          <a:noFill/>
          <a:ln w="9525">
            <a:solidFill>
              <a:srgbClr val="C9E1D7"/>
            </a:solidFill>
            <a:prstDash val="solid"/>
          </a:ln>
        </p:spPr>
      </p:sp>
      <p:pic>
        <p:nvPicPr>
          <p:cNvPr id="16" name="Image 2" descr="preencoded.png">    </p:cNvPr>
          <p:cNvPicPr>
            <a:picLocks noChangeAspect="1"/>
          </p:cNvPicPr>
          <p:nvPr/>
        </p:nvPicPr>
        <p:blipFill>
          <a:blip r:embed="rId4"/>
          <a:stretch>
            <a:fillRect/>
          </a:stretch>
        </p:blipFill>
        <p:spPr>
          <a:xfrm>
            <a:off x="7151489" y="2217325"/>
            <a:ext cx="1600200" cy="704088"/>
          </a:xfrm>
          <a:prstGeom prst="rect">
            <a:avLst/>
          </a:prstGeom>
        </p:spPr>
      </p:pic>
      <p:sp>
        <p:nvSpPr>
          <p:cNvPr id="17" name="Text 12"/>
          <p:cNvSpPr txBox="1"/>
          <p:nvPr/>
        </p:nvSpPr>
        <p:spPr>
          <a:xfrm>
            <a:off x="7151489" y="3150394"/>
            <a:ext cx="4211687" cy="344775"/>
          </a:xfrm>
          <a:prstGeom prst="rect">
            <a:avLst/>
          </a:prstGeom>
          <a:noFill/>
          <a:ln/>
        </p:spPr>
        <p:txBody>
          <a:bodyPr wrap="none" lIns="0" tIns="0" rIns="0" bIns="0" rtlCol="0" anchor="t"/>
          <a:lstStyle/>
          <a:p>
            <a:pPr algn="l" indent="0" marL="0">
              <a:lnSpc>
                <a:spcPts val="2535"/>
              </a:lnSpc>
              <a:buNone/>
            </a:pPr>
            <a:r>
              <a:rPr lang="ru-RU" altLang="en-US" sz="1950" u="none" spc="-39" kern="0" dirty="0">
                <a:solidFill>
                  <a:srgbClr val="1B1B1B"/>
                </a:solidFill>
                <a:latin typeface="Broksoft Geist 550" pitchFamily="34" charset="0"/>
                <a:ea typeface="Broksoft Geist 550" pitchFamily="34" charset="-122"/>
                <a:cs typeface="Broksoft Geist 550" pitchFamily="34" charset="-120"/>
              </a:rPr>
              <a:t>Документация</a:t>
            </a:r>
            <a:endParaRPr lang="ru-RU" sz="1950" dirty="0"/>
          </a:p>
        </p:txBody>
      </p:sp>
      <p:sp>
        <p:nvSpPr>
          <p:cNvPr id="18" name="Shape 13"/>
          <p:cNvSpPr/>
          <p:nvPr/>
        </p:nvSpPr>
        <p:spPr>
          <a:xfrm flipV="1">
            <a:off x="9445109" y="3818066"/>
            <a:ext cx="118110" cy="118110"/>
          </a:xfrm>
          <a:prstGeom prst="line">
            <a:avLst/>
          </a:prstGeom>
          <a:noFill/>
          <a:ln w="13716">
            <a:solidFill>
              <a:srgbClr val="087568"/>
            </a:solidFill>
            <a:prstDash val="solid"/>
            <a:headEnd type="none"/>
            <a:tailEnd type="triangle"/>
          </a:ln>
        </p:spPr>
      </p:sp>
      <p:sp>
        <p:nvSpPr>
          <p:cNvPr id="19" name="Text 14">
            <a:hlinkClick r:id="rId5" tooltip=""/>
          </p:cNvPr>
          <p:cNvSpPr txBox="1"/>
          <p:nvPr/>
        </p:nvSpPr>
        <p:spPr>
          <a:xfrm>
            <a:off x="7151489" y="3719959"/>
            <a:ext cx="2447925" cy="346710"/>
          </a:xfrm>
          <a:prstGeom prst="rect">
            <a:avLst/>
          </a:prstGeom>
          <a:noFill/>
          <a:ln/>
        </p:spPr>
        <p:txBody>
          <a:bodyPr wrap="none" lIns="0" tIns="0" rIns="0" bIns="0" rtlCol="0" anchor="t"/>
          <a:lstStyle/>
          <a:p>
            <a:pPr algn="l" indent="0" marL="0">
              <a:lnSpc>
                <a:spcPts val="2550"/>
              </a:lnSpc>
              <a:buNone/>
            </a:pPr>
            <a:r>
              <a:rPr lang="ru-RU" altLang="en-US" sz="1800" u="none" dirty="0">
                <a:solidFill>
                  <a:srgbClr val="087568"/>
                </a:solidFill>
                <a:latin typeface="Broksoft Geist 550" pitchFamily="34" charset="0"/>
                <a:ea typeface="Broksoft Geist 550" pitchFamily="34" charset="-122"/>
                <a:cs typeface="Broksoft Geist 550" pitchFamily="34" charset="-120"/>
                <a:hlinkClick r:id="rId5" invalidUrl="" action="" tgtFrame="" tooltip="" history="1" highlightClick="0" endSnd="0">
                  <a:extLst>
                    <a:ext uri="{A12FA001-AC4F-418D-AE19-62706E023703}">
                      <ahyp:hlinkClr xmlns:ahyp="http://schemas.microsoft.com/office/drawing/2018/hyperlinkcolor" val="tx"/>
                    </a:ext>
                  </a:extLst>
                </a:hlinkClick>
              </a:rPr>
              <a:t>broksoft.com/docs/</a:t>
            </a:r>
            <a:endParaRPr lang="ru-RU" sz="1800" dirty="0"/>
          </a:p>
        </p:txBody>
      </p:sp>
      <p:sp>
        <p:nvSpPr>
          <p:cNvPr id="20" name="Text 15"/>
          <p:cNvSpPr txBox="1"/>
          <p:nvPr/>
        </p:nvSpPr>
        <p:spPr>
          <a:xfrm>
            <a:off x="7151489" y="4291459"/>
            <a:ext cx="4211687" cy="651510"/>
          </a:xfrm>
          <a:prstGeom prst="rect">
            <a:avLst/>
          </a:prstGeom>
          <a:noFill/>
          <a:ln/>
        </p:spPr>
        <p:txBody>
          <a:bodyPr wrap="none" lIns="0" tIns="0" rIns="0" bIns="0" rtlCol="0" anchor="t"/>
          <a:lstStyle/>
          <a:p>
            <a:pPr algn="l" indent="0" marL="0">
              <a:lnSpc>
                <a:spcPts val="2475"/>
              </a:lnSpc>
              <a:buNone/>
            </a:pPr>
            <a:r>
              <a:rPr lang="ru-RU" altLang="en-US" sz="1650" u="none" dirty="0">
                <a:solidFill>
                  <a:srgbClr val="626864"/>
                </a:solidFill>
                <a:latin typeface="Broksoft Geist 400" pitchFamily="34" charset="0"/>
                <a:ea typeface="Broksoft Geist 400" pitchFamily="34" charset="-122"/>
                <a:cs typeface="Broksoft Geist 400" pitchFamily="34" charset="-120"/>
              </a:rPr>
              <a:t>Возможности · Рабочие процессы ·</a:t>
            </a:r>
            <a:endParaRPr lang="ru-RU" sz="1650" dirty="0"/>
          </a:p>
          <a:p>
            <a:pPr algn="l" indent="0" marL="0">
              <a:lnSpc>
                <a:spcPts val="2475"/>
              </a:lnSpc>
              <a:buNone/>
            </a:pPr>
            <a:r>
              <a:rPr lang="ru-RU" altLang="en-US" sz="1650" u="none" dirty="0">
                <a:solidFill>
                  <a:srgbClr val="626864"/>
                </a:solidFill>
                <a:latin typeface="Broksoft Geist 400" pitchFamily="34" charset="0"/>
                <a:ea typeface="Broksoft Geist 400" pitchFamily="34" charset="-122"/>
                <a:cs typeface="Broksoft Geist 400" pitchFamily="34" charset="-120"/>
              </a:rPr>
              <a:t>Внедрение</a:t>
            </a:r>
            <a:endParaRPr lang="ru-RU" sz="1650" dirty="0"/>
          </a:p>
        </p:txBody>
      </p:sp>
      <p:sp>
        <p:nvSpPr>
          <p:cNvPr id="21" name="Shape 16"/>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2" name="Shape 17"/>
          <p:cNvSpPr/>
          <p:nvPr/>
        </p:nvSpPr>
        <p:spPr>
          <a:xfrm flipV="1">
            <a:off x="2614327" y="6481477"/>
            <a:ext cx="76772" cy="76772"/>
          </a:xfrm>
          <a:prstGeom prst="line">
            <a:avLst/>
          </a:prstGeom>
          <a:noFill/>
          <a:ln w="10160">
            <a:solidFill>
              <a:srgbClr val="087568"/>
            </a:solidFill>
            <a:prstDash val="solid"/>
            <a:headEnd type="none"/>
            <a:tailEnd type="triangle"/>
          </a:ln>
        </p:spPr>
      </p:sp>
      <p:sp>
        <p:nvSpPr>
          <p:cNvPr id="23" name="Text 18">
            <a:hlinkClick r:id="rId6" tooltip=""/>
          </p:cNvPr>
          <p:cNvSpPr txBox="1"/>
          <p:nvPr/>
        </p:nvSpPr>
        <p:spPr>
          <a:xfrm>
            <a:off x="533400" y="6410325"/>
            <a:ext cx="2181225"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087568"/>
                </a:solidFill>
                <a:latin typeface="Broksoft Geist 400" pitchFamily="34" charset="0"/>
                <a:ea typeface="Broksoft Geist 400" pitchFamily="34" charset="-122"/>
                <a:cs typeface="Broksoft Geist 400" pitchFamily="34" charset="-120"/>
                <a:hlinkClick r:id="rId6" invalidUrl="" action="" tgtFrame="" tooltip="" history="1" highlightClick="0" endSnd="0">
                  <a:extLst>
                    <a:ext uri="{A12FA001-AC4F-418D-AE19-62706E023703}">
                      <ahyp:hlinkClr xmlns:ahyp="http://schemas.microsoft.com/office/drawing/2018/hyperlinkcolor" val="tx"/>
                    </a:ext>
                  </a:extLst>
                </a:hlinkClick>
              </a:rPr>
              <a:t>Подробнее в документации</a:t>
            </a:r>
            <a:endParaRPr lang="ru-RU" sz="1200" dirty="0"/>
          </a:p>
        </p:txBody>
      </p:sp>
      <p:sp>
        <p:nvSpPr>
          <p:cNvPr id="24" name="Text 19"/>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ru-RU" altLang="en-US" sz="1200" u="none" dirty="0">
                <a:solidFill>
                  <a:srgbClr val="626864"/>
                </a:solidFill>
                <a:latin typeface="Broksoft Geist 400" pitchFamily="34" charset="0"/>
                <a:ea typeface="Broksoft Geist 400" pitchFamily="34" charset="-122"/>
                <a:cs typeface="Broksoft Geist 400" pitchFamily="34" charset="-120"/>
              </a:rPr>
              <a:t>14 / 14</a:t>
            </a:r>
            <a:endParaRPr lang="ru-RU"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roksoft Geist 400"/>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roksoft Geist 400"/>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Broksoft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Broksoft — Обзор брокерской платформы</dc:title>
  <dc:subject>Обзор брокерской платформы</dc:subject>
  <dc:creator>Broksoft</dc:creator>
  <cp:lastModifiedBy>Broksoft</cp:lastModifiedBy>
  <cp:revision>1</cp:revision>
  <dcterms:created xsi:type="dcterms:W3CDTF">1980-01-01T00:00:00Z</dcterms:created>
  <dcterms:modified xsi:type="dcterms:W3CDTF">1980-01-01T00:00:00Z</dcterms:modified>
</cp:coreProperties>
</file>